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316" r:id="rId3"/>
    <p:sldId id="278" r:id="rId4"/>
    <p:sldId id="279" r:id="rId5"/>
    <p:sldId id="302" r:id="rId6"/>
    <p:sldId id="280" r:id="rId7"/>
    <p:sldId id="303" r:id="rId8"/>
    <p:sldId id="300" r:id="rId9"/>
    <p:sldId id="301" r:id="rId10"/>
    <p:sldId id="319" r:id="rId11"/>
    <p:sldId id="306" r:id="rId12"/>
    <p:sldId id="307" r:id="rId13"/>
    <p:sldId id="321" r:id="rId14"/>
    <p:sldId id="313" r:id="rId15"/>
    <p:sldId id="308" r:id="rId16"/>
    <p:sldId id="312" r:id="rId17"/>
    <p:sldId id="318" r:id="rId18"/>
    <p:sldId id="317" r:id="rId19"/>
    <p:sldId id="287" r:id="rId20"/>
    <p:sldId id="322" r:id="rId21"/>
    <p:sldId id="304" r:id="rId22"/>
    <p:sldId id="274" r:id="rId23"/>
    <p:sldId id="315" r:id="rId24"/>
    <p:sldId id="309" r:id="rId25"/>
    <p:sldId id="288" r:id="rId26"/>
    <p:sldId id="310" r:id="rId27"/>
    <p:sldId id="311" r:id="rId28"/>
    <p:sldId id="314" r:id="rId29"/>
    <p:sldId id="292" r:id="rId30"/>
    <p:sldId id="320"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941E"/>
    <a:srgbClr val="AFB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94715"/>
  </p:normalViewPr>
  <p:slideViewPr>
    <p:cSldViewPr snapToGrid="0" snapToObjects="1">
      <p:cViewPr>
        <p:scale>
          <a:sx n="137" d="100"/>
          <a:sy n="137" d="100"/>
        </p:scale>
        <p:origin x="17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5996E-8450-A845-959E-35381DFCE02A}" type="datetimeFigureOut">
              <a:rPr lang="en-US" smtClean="0"/>
              <a:t>9/30/19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9EFDD-F8B0-9748-893A-39EEE50C3CB6}" type="slidenum">
              <a:rPr lang="en-US" smtClean="0"/>
              <a:t>‹#›</a:t>
            </a:fld>
            <a:endParaRPr lang="en-US"/>
          </a:p>
        </p:txBody>
      </p:sp>
    </p:spTree>
    <p:extLst>
      <p:ext uri="{BB962C8B-B14F-4D97-AF65-F5344CB8AC3E}">
        <p14:creationId xmlns:p14="http://schemas.microsoft.com/office/powerpoint/2010/main" val="185498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Damon. Passionate about changing the way people look at leadership</a:t>
            </a:r>
          </a:p>
        </p:txBody>
      </p:sp>
      <p:sp>
        <p:nvSpPr>
          <p:cNvPr id="4" name="Slide Number Placeholder 3"/>
          <p:cNvSpPr>
            <a:spLocks noGrp="1"/>
          </p:cNvSpPr>
          <p:nvPr>
            <p:ph type="sldNum" sz="quarter" idx="5"/>
          </p:nvPr>
        </p:nvSpPr>
        <p:spPr/>
        <p:txBody>
          <a:bodyPr/>
          <a:lstStyle/>
          <a:p>
            <a:fld id="{D749EFDD-F8B0-9748-893A-39EEE50C3CB6}" type="slidenum">
              <a:rPr lang="en-US" smtClean="0"/>
              <a:t>4</a:t>
            </a:fld>
            <a:endParaRPr lang="en-US"/>
          </a:p>
        </p:txBody>
      </p:sp>
    </p:spTree>
    <p:extLst>
      <p:ext uri="{BB962C8B-B14F-4D97-AF65-F5344CB8AC3E}">
        <p14:creationId xmlns:p14="http://schemas.microsoft.com/office/powerpoint/2010/main" val="115574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Sheet 2 for workshop</a:t>
            </a:r>
          </a:p>
        </p:txBody>
      </p:sp>
      <p:sp>
        <p:nvSpPr>
          <p:cNvPr id="4" name="Slide Number Placeholder 3"/>
          <p:cNvSpPr>
            <a:spLocks noGrp="1"/>
          </p:cNvSpPr>
          <p:nvPr>
            <p:ph type="sldNum" sz="quarter" idx="5"/>
          </p:nvPr>
        </p:nvSpPr>
        <p:spPr/>
        <p:txBody>
          <a:bodyPr/>
          <a:lstStyle/>
          <a:p>
            <a:fld id="{D749EFDD-F8B0-9748-893A-39EEE50C3CB6}" type="slidenum">
              <a:rPr lang="en-US" smtClean="0"/>
              <a:t>18</a:t>
            </a:fld>
            <a:endParaRPr lang="en-US"/>
          </a:p>
        </p:txBody>
      </p:sp>
    </p:spTree>
    <p:extLst>
      <p:ext uri="{BB962C8B-B14F-4D97-AF65-F5344CB8AC3E}">
        <p14:creationId xmlns:p14="http://schemas.microsoft.com/office/powerpoint/2010/main" val="326921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20 minutes here</a:t>
            </a:r>
          </a:p>
        </p:txBody>
      </p:sp>
      <p:sp>
        <p:nvSpPr>
          <p:cNvPr id="4" name="Slide Number Placeholder 3"/>
          <p:cNvSpPr>
            <a:spLocks noGrp="1"/>
          </p:cNvSpPr>
          <p:nvPr>
            <p:ph type="sldNum" sz="quarter" idx="5"/>
          </p:nvPr>
        </p:nvSpPr>
        <p:spPr/>
        <p:txBody>
          <a:bodyPr/>
          <a:lstStyle/>
          <a:p>
            <a:fld id="{D749EFDD-F8B0-9748-893A-39EEE50C3CB6}" type="slidenum">
              <a:rPr lang="en-US" smtClean="0"/>
              <a:t>19</a:t>
            </a:fld>
            <a:endParaRPr lang="en-US" dirty="0"/>
          </a:p>
        </p:txBody>
      </p:sp>
    </p:spTree>
    <p:extLst>
      <p:ext uri="{BB962C8B-B14F-4D97-AF65-F5344CB8AC3E}">
        <p14:creationId xmlns:p14="http://schemas.microsoft.com/office/powerpoint/2010/main" val="19138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 not protection</a:t>
            </a:r>
          </a:p>
        </p:txBody>
      </p:sp>
      <p:sp>
        <p:nvSpPr>
          <p:cNvPr id="4" name="Slide Number Placeholder 3"/>
          <p:cNvSpPr>
            <a:spLocks noGrp="1"/>
          </p:cNvSpPr>
          <p:nvPr>
            <p:ph type="sldNum" sz="quarter" idx="5"/>
          </p:nvPr>
        </p:nvSpPr>
        <p:spPr/>
        <p:txBody>
          <a:bodyPr/>
          <a:lstStyle/>
          <a:p>
            <a:fld id="{D749EFDD-F8B0-9748-893A-39EEE50C3CB6}" type="slidenum">
              <a:rPr lang="en-US" smtClean="0"/>
              <a:t>20</a:t>
            </a:fld>
            <a:endParaRPr lang="en-US"/>
          </a:p>
        </p:txBody>
      </p:sp>
    </p:spTree>
    <p:extLst>
      <p:ext uri="{BB962C8B-B14F-4D97-AF65-F5344CB8AC3E}">
        <p14:creationId xmlns:p14="http://schemas.microsoft.com/office/powerpoint/2010/main" val="157245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you to do an experiment. Use the questions on the worksheet.</a:t>
            </a:r>
          </a:p>
        </p:txBody>
      </p:sp>
      <p:sp>
        <p:nvSpPr>
          <p:cNvPr id="4" name="Slide Number Placeholder 3"/>
          <p:cNvSpPr>
            <a:spLocks noGrp="1"/>
          </p:cNvSpPr>
          <p:nvPr>
            <p:ph type="sldNum" sz="quarter" idx="5"/>
          </p:nvPr>
        </p:nvSpPr>
        <p:spPr/>
        <p:txBody>
          <a:bodyPr/>
          <a:lstStyle/>
          <a:p>
            <a:fld id="{D749EFDD-F8B0-9748-893A-39EEE50C3CB6}" type="slidenum">
              <a:rPr lang="en-US" smtClean="0"/>
              <a:t>21</a:t>
            </a:fld>
            <a:endParaRPr lang="en-US"/>
          </a:p>
        </p:txBody>
      </p:sp>
    </p:spTree>
    <p:extLst>
      <p:ext uri="{BB962C8B-B14F-4D97-AF65-F5344CB8AC3E}">
        <p14:creationId xmlns:p14="http://schemas.microsoft.com/office/powerpoint/2010/main" val="2719977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9EFDD-F8B0-9748-893A-39EEE50C3CB6}" type="slidenum">
              <a:rPr lang="en-US" smtClean="0"/>
              <a:t>22</a:t>
            </a:fld>
            <a:endParaRPr lang="en-US" dirty="0"/>
          </a:p>
        </p:txBody>
      </p:sp>
    </p:spTree>
    <p:extLst>
      <p:ext uri="{BB962C8B-B14F-4D97-AF65-F5344CB8AC3E}">
        <p14:creationId xmlns:p14="http://schemas.microsoft.com/office/powerpoint/2010/main" val="859321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Coaching should start at 25 minutes into presentation at the latest.</a:t>
            </a:r>
          </a:p>
        </p:txBody>
      </p:sp>
      <p:sp>
        <p:nvSpPr>
          <p:cNvPr id="4" name="Slide Number Placeholder 3"/>
          <p:cNvSpPr>
            <a:spLocks noGrp="1"/>
          </p:cNvSpPr>
          <p:nvPr>
            <p:ph type="sldNum" sz="quarter" idx="5"/>
          </p:nvPr>
        </p:nvSpPr>
        <p:spPr/>
        <p:txBody>
          <a:bodyPr/>
          <a:lstStyle/>
          <a:p>
            <a:fld id="{D749EFDD-F8B0-9748-893A-39EEE50C3CB6}" type="slidenum">
              <a:rPr lang="en-US" smtClean="0"/>
              <a:t>26</a:t>
            </a:fld>
            <a:endParaRPr lang="en-US"/>
          </a:p>
        </p:txBody>
      </p:sp>
    </p:spTree>
    <p:extLst>
      <p:ext uri="{BB962C8B-B14F-4D97-AF65-F5344CB8AC3E}">
        <p14:creationId xmlns:p14="http://schemas.microsoft.com/office/powerpoint/2010/main" val="185782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minutes</a:t>
            </a:r>
          </a:p>
        </p:txBody>
      </p:sp>
      <p:sp>
        <p:nvSpPr>
          <p:cNvPr id="4" name="Slide Number Placeholder 3"/>
          <p:cNvSpPr>
            <a:spLocks noGrp="1"/>
          </p:cNvSpPr>
          <p:nvPr>
            <p:ph type="sldNum" sz="quarter" idx="5"/>
          </p:nvPr>
        </p:nvSpPr>
        <p:spPr/>
        <p:txBody>
          <a:bodyPr/>
          <a:lstStyle/>
          <a:p>
            <a:fld id="{D749EFDD-F8B0-9748-893A-39EEE50C3CB6}" type="slidenum">
              <a:rPr lang="en-US" smtClean="0"/>
              <a:t>27</a:t>
            </a:fld>
            <a:endParaRPr lang="en-US"/>
          </a:p>
        </p:txBody>
      </p:sp>
    </p:spTree>
    <p:extLst>
      <p:ext uri="{BB962C8B-B14F-4D97-AF65-F5344CB8AC3E}">
        <p14:creationId xmlns:p14="http://schemas.microsoft.com/office/powerpoint/2010/main" val="171837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Conflictedness</a:t>
            </a:r>
            <a:r>
              <a:rPr lang="en-US" dirty="0"/>
              <a:t> in music industry</a:t>
            </a:r>
          </a:p>
        </p:txBody>
      </p:sp>
      <p:sp>
        <p:nvSpPr>
          <p:cNvPr id="4" name="Slide Number Placeholder 3"/>
          <p:cNvSpPr>
            <a:spLocks noGrp="1"/>
          </p:cNvSpPr>
          <p:nvPr>
            <p:ph type="sldNum" sz="quarter" idx="5"/>
          </p:nvPr>
        </p:nvSpPr>
        <p:spPr/>
        <p:txBody>
          <a:bodyPr/>
          <a:lstStyle/>
          <a:p>
            <a:fld id="{D749EFDD-F8B0-9748-893A-39EEE50C3CB6}" type="slidenum">
              <a:rPr lang="en-US" smtClean="0"/>
              <a:t>6</a:t>
            </a:fld>
            <a:endParaRPr lang="en-US"/>
          </a:p>
        </p:txBody>
      </p:sp>
    </p:spTree>
    <p:extLst>
      <p:ext uri="{BB962C8B-B14F-4D97-AF65-F5344CB8AC3E}">
        <p14:creationId xmlns:p14="http://schemas.microsoft.com/office/powerpoint/2010/main" val="247012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here at about 2 minutes</a:t>
            </a:r>
          </a:p>
        </p:txBody>
      </p:sp>
      <p:sp>
        <p:nvSpPr>
          <p:cNvPr id="4" name="Slide Number Placeholder 3"/>
          <p:cNvSpPr>
            <a:spLocks noGrp="1"/>
          </p:cNvSpPr>
          <p:nvPr>
            <p:ph type="sldNum" sz="quarter" idx="5"/>
          </p:nvPr>
        </p:nvSpPr>
        <p:spPr/>
        <p:txBody>
          <a:bodyPr/>
          <a:lstStyle/>
          <a:p>
            <a:fld id="{D749EFDD-F8B0-9748-893A-39EEE50C3CB6}" type="slidenum">
              <a:rPr lang="en-US" smtClean="0"/>
              <a:t>7</a:t>
            </a:fld>
            <a:endParaRPr lang="en-US"/>
          </a:p>
        </p:txBody>
      </p:sp>
    </p:spTree>
    <p:extLst>
      <p:ext uri="{BB962C8B-B14F-4D97-AF65-F5344CB8AC3E}">
        <p14:creationId xmlns:p14="http://schemas.microsoft.com/office/powerpoint/2010/main" val="3674165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Judith Glaser and trust</a:t>
            </a:r>
          </a:p>
        </p:txBody>
      </p:sp>
      <p:sp>
        <p:nvSpPr>
          <p:cNvPr id="4" name="Slide Number Placeholder 3"/>
          <p:cNvSpPr>
            <a:spLocks noGrp="1"/>
          </p:cNvSpPr>
          <p:nvPr>
            <p:ph type="sldNum" sz="quarter" idx="5"/>
          </p:nvPr>
        </p:nvSpPr>
        <p:spPr/>
        <p:txBody>
          <a:bodyPr/>
          <a:lstStyle/>
          <a:p>
            <a:fld id="{D749EFDD-F8B0-9748-893A-39EEE50C3CB6}" type="slidenum">
              <a:rPr lang="en-US" smtClean="0"/>
              <a:t>8</a:t>
            </a:fld>
            <a:endParaRPr lang="en-US"/>
          </a:p>
        </p:txBody>
      </p:sp>
    </p:spTree>
    <p:extLst>
      <p:ext uri="{BB962C8B-B14F-4D97-AF65-F5344CB8AC3E}">
        <p14:creationId xmlns:p14="http://schemas.microsoft.com/office/powerpoint/2010/main" val="281057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workplace where everyone was self-accountable.</a:t>
            </a:r>
          </a:p>
        </p:txBody>
      </p:sp>
      <p:sp>
        <p:nvSpPr>
          <p:cNvPr id="4" name="Slide Number Placeholder 3"/>
          <p:cNvSpPr>
            <a:spLocks noGrp="1"/>
          </p:cNvSpPr>
          <p:nvPr>
            <p:ph type="sldNum" sz="quarter" idx="5"/>
          </p:nvPr>
        </p:nvSpPr>
        <p:spPr/>
        <p:txBody>
          <a:bodyPr/>
          <a:lstStyle/>
          <a:p>
            <a:fld id="{D749EFDD-F8B0-9748-893A-39EEE50C3CB6}" type="slidenum">
              <a:rPr lang="en-US" smtClean="0"/>
              <a:t>9</a:t>
            </a:fld>
            <a:endParaRPr lang="en-US"/>
          </a:p>
        </p:txBody>
      </p:sp>
    </p:spTree>
    <p:extLst>
      <p:ext uri="{BB962C8B-B14F-4D97-AF65-F5344CB8AC3E}">
        <p14:creationId xmlns:p14="http://schemas.microsoft.com/office/powerpoint/2010/main" val="413923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spotlight effect. Do an example. It might not feel natural! You don’t need to ask the questions. If the person is getting themselves across, you don’t have to say anything.</a:t>
            </a:r>
          </a:p>
        </p:txBody>
      </p:sp>
      <p:sp>
        <p:nvSpPr>
          <p:cNvPr id="4" name="Slide Number Placeholder 3"/>
          <p:cNvSpPr>
            <a:spLocks noGrp="1"/>
          </p:cNvSpPr>
          <p:nvPr>
            <p:ph type="sldNum" sz="quarter" idx="5"/>
          </p:nvPr>
        </p:nvSpPr>
        <p:spPr/>
        <p:txBody>
          <a:bodyPr/>
          <a:lstStyle/>
          <a:p>
            <a:fld id="{D749EFDD-F8B0-9748-893A-39EEE50C3CB6}" type="slidenum">
              <a:rPr lang="en-US" smtClean="0"/>
              <a:t>12</a:t>
            </a:fld>
            <a:endParaRPr lang="en-US"/>
          </a:p>
        </p:txBody>
      </p:sp>
    </p:spTree>
    <p:extLst>
      <p:ext uri="{BB962C8B-B14F-4D97-AF65-F5344CB8AC3E}">
        <p14:creationId xmlns:p14="http://schemas.microsoft.com/office/powerpoint/2010/main" val="371130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spotlight effect. Do an example</a:t>
            </a:r>
          </a:p>
        </p:txBody>
      </p:sp>
      <p:sp>
        <p:nvSpPr>
          <p:cNvPr id="4" name="Slide Number Placeholder 3"/>
          <p:cNvSpPr>
            <a:spLocks noGrp="1"/>
          </p:cNvSpPr>
          <p:nvPr>
            <p:ph type="sldNum" sz="quarter" idx="5"/>
          </p:nvPr>
        </p:nvSpPr>
        <p:spPr/>
        <p:txBody>
          <a:bodyPr/>
          <a:lstStyle/>
          <a:p>
            <a:fld id="{D749EFDD-F8B0-9748-893A-39EEE50C3CB6}" type="slidenum">
              <a:rPr lang="en-US" smtClean="0"/>
              <a:t>14</a:t>
            </a:fld>
            <a:endParaRPr lang="en-US"/>
          </a:p>
        </p:txBody>
      </p:sp>
    </p:spTree>
    <p:extLst>
      <p:ext uri="{BB962C8B-B14F-4D97-AF65-F5344CB8AC3E}">
        <p14:creationId xmlns:p14="http://schemas.microsoft.com/office/powerpoint/2010/main" val="756857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 </a:t>
            </a:r>
          </a:p>
        </p:txBody>
      </p:sp>
      <p:sp>
        <p:nvSpPr>
          <p:cNvPr id="4" name="Slide Number Placeholder 3"/>
          <p:cNvSpPr>
            <a:spLocks noGrp="1"/>
          </p:cNvSpPr>
          <p:nvPr>
            <p:ph type="sldNum" sz="quarter" idx="5"/>
          </p:nvPr>
        </p:nvSpPr>
        <p:spPr/>
        <p:txBody>
          <a:bodyPr/>
          <a:lstStyle/>
          <a:p>
            <a:fld id="{D749EFDD-F8B0-9748-893A-39EEE50C3CB6}" type="slidenum">
              <a:rPr lang="en-US" smtClean="0"/>
              <a:t>15</a:t>
            </a:fld>
            <a:endParaRPr lang="en-US"/>
          </a:p>
        </p:txBody>
      </p:sp>
    </p:spTree>
    <p:extLst>
      <p:ext uri="{BB962C8B-B14F-4D97-AF65-F5344CB8AC3E}">
        <p14:creationId xmlns:p14="http://schemas.microsoft.com/office/powerpoint/2010/main" val="83030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classes on Motivational Strengths and Psych Safety cover this in more detail. Now that we’ve boosted belonging support that should also boost our ability to learn </a:t>
            </a:r>
          </a:p>
        </p:txBody>
      </p:sp>
      <p:sp>
        <p:nvSpPr>
          <p:cNvPr id="4" name="Slide Number Placeholder 3"/>
          <p:cNvSpPr>
            <a:spLocks noGrp="1"/>
          </p:cNvSpPr>
          <p:nvPr>
            <p:ph type="sldNum" sz="quarter" idx="5"/>
          </p:nvPr>
        </p:nvSpPr>
        <p:spPr/>
        <p:txBody>
          <a:bodyPr/>
          <a:lstStyle/>
          <a:p>
            <a:fld id="{D749EFDD-F8B0-9748-893A-39EEE50C3CB6}" type="slidenum">
              <a:rPr lang="en-US" smtClean="0"/>
              <a:t>16</a:t>
            </a:fld>
            <a:endParaRPr lang="en-US"/>
          </a:p>
        </p:txBody>
      </p:sp>
    </p:spTree>
    <p:extLst>
      <p:ext uri="{BB962C8B-B14F-4D97-AF65-F5344CB8AC3E}">
        <p14:creationId xmlns:p14="http://schemas.microsoft.com/office/powerpoint/2010/main" val="1198052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F09B36-604C-744C-ABBD-525A52B4C140}"/>
              </a:ext>
            </a:extLst>
          </p:cNvPr>
          <p:cNvPicPr>
            <a:picLocks noChangeAspect="1"/>
          </p:cNvPicPr>
          <p:nvPr userDrawn="1"/>
        </p:nvPicPr>
        <p:blipFill rotWithShape="1">
          <a:blip r:embed="rId2"/>
          <a:srcRect l="-11136" t="1177" r="19190" b="2641"/>
          <a:stretch/>
        </p:blipFill>
        <p:spPr>
          <a:xfrm>
            <a:off x="1089213" y="0"/>
            <a:ext cx="11102787" cy="6858000"/>
          </a:xfrm>
          <a:prstGeom prst="rect">
            <a:avLst/>
          </a:prstGeom>
        </p:spPr>
      </p:pic>
      <p:sp>
        <p:nvSpPr>
          <p:cNvPr id="12" name="Rectangle 11">
            <a:extLst>
              <a:ext uri="{FF2B5EF4-FFF2-40B4-BE49-F238E27FC236}">
                <a16:creationId xmlns:a16="http://schemas.microsoft.com/office/drawing/2014/main" id="{0B1A6B95-FC3F-8E40-BEF2-68429942A619}"/>
              </a:ext>
            </a:extLst>
          </p:cNvPr>
          <p:cNvSpPr/>
          <p:nvPr userDrawn="1"/>
        </p:nvSpPr>
        <p:spPr>
          <a:xfrm>
            <a:off x="497541" y="0"/>
            <a:ext cx="5150223" cy="6858000"/>
          </a:xfrm>
          <a:prstGeom prst="rect">
            <a:avLst/>
          </a:prstGeom>
          <a:solidFill>
            <a:srgbClr val="AFB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C5B0A-1182-514C-99C0-214CA7AC32E9}"/>
              </a:ext>
            </a:extLst>
          </p:cNvPr>
          <p:cNvSpPr>
            <a:spLocks noGrp="1"/>
          </p:cNvSpPr>
          <p:nvPr>
            <p:ph type="ctrTitle"/>
          </p:nvPr>
        </p:nvSpPr>
        <p:spPr>
          <a:xfrm>
            <a:off x="699412" y="1252351"/>
            <a:ext cx="4773541" cy="2387600"/>
          </a:xfrm>
        </p:spPr>
        <p:txBody>
          <a:bodyPr anchor="b">
            <a:normAutofit/>
          </a:bodyPr>
          <a:lstStyle>
            <a:lvl1pPr algn="l">
              <a:defRPr sz="5400" b="0" i="0">
                <a:solidFill>
                  <a:schemeClr val="bg1"/>
                </a:solidFill>
                <a:latin typeface="Optima" panose="0200050306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1AEF2A3D-8ED7-3240-AC7A-EEDCE240216A}"/>
              </a:ext>
            </a:extLst>
          </p:cNvPr>
          <p:cNvSpPr>
            <a:spLocks noGrp="1"/>
          </p:cNvSpPr>
          <p:nvPr>
            <p:ph type="subTitle" idx="1" hasCustomPrompt="1"/>
          </p:nvPr>
        </p:nvSpPr>
        <p:spPr>
          <a:xfrm>
            <a:off x="699412" y="4694544"/>
            <a:ext cx="4773541" cy="659279"/>
          </a:xfrm>
        </p:spPr>
        <p:txBody>
          <a:bodyPr>
            <a:normAutofit/>
          </a:bodyPr>
          <a:lstStyle>
            <a:lvl1pPr marL="0" indent="0" algn="l">
              <a:buNone/>
              <a:defRPr sz="1800" b="0" i="0">
                <a:solidFill>
                  <a:schemeClr val="bg1"/>
                </a:solidFill>
                <a:latin typeface="Optima" panose="0200050306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
        <p:nvSpPr>
          <p:cNvPr id="16" name="Rectangle 15">
            <a:extLst>
              <a:ext uri="{FF2B5EF4-FFF2-40B4-BE49-F238E27FC236}">
                <a16:creationId xmlns:a16="http://schemas.microsoft.com/office/drawing/2014/main" id="{690A2DD1-5C1E-5F4D-8DCC-1410C6725E81}"/>
              </a:ext>
            </a:extLst>
          </p:cNvPr>
          <p:cNvSpPr/>
          <p:nvPr userDrawn="1"/>
        </p:nvSpPr>
        <p:spPr>
          <a:xfrm>
            <a:off x="0" y="0"/>
            <a:ext cx="497541" cy="6858000"/>
          </a:xfrm>
          <a:prstGeom prst="rect">
            <a:avLst/>
          </a:prstGeom>
          <a:solidFill>
            <a:srgbClr val="8C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DBEA366-E84A-1B47-8693-8DBD6447E49E}"/>
              </a:ext>
            </a:extLst>
          </p:cNvPr>
          <p:cNvPicPr>
            <a:picLocks noChangeAspect="1"/>
          </p:cNvPicPr>
          <p:nvPr userDrawn="1"/>
        </p:nvPicPr>
        <p:blipFill>
          <a:blip r:embed="rId3"/>
          <a:stretch>
            <a:fillRect/>
          </a:stretch>
        </p:blipFill>
        <p:spPr>
          <a:xfrm>
            <a:off x="685881" y="5500740"/>
            <a:ext cx="907676" cy="907676"/>
          </a:xfrm>
          <a:prstGeom prst="rect">
            <a:avLst/>
          </a:prstGeom>
        </p:spPr>
      </p:pic>
    </p:spTree>
    <p:extLst>
      <p:ext uri="{BB962C8B-B14F-4D97-AF65-F5344CB8AC3E}">
        <p14:creationId xmlns:p14="http://schemas.microsoft.com/office/powerpoint/2010/main" val="189295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E04F-A4F7-BA44-A34C-E32A67CF5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4B5D971-E5BD-E34E-B57C-073F23A41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Rectangle 10">
            <a:extLst>
              <a:ext uri="{FF2B5EF4-FFF2-40B4-BE49-F238E27FC236}">
                <a16:creationId xmlns:a16="http://schemas.microsoft.com/office/drawing/2014/main" id="{21D015F3-7EDF-AB4C-AFAE-4DEB3A21EE56}"/>
              </a:ext>
            </a:extLst>
          </p:cNvPr>
          <p:cNvSpPr/>
          <p:nvPr userDrawn="1"/>
        </p:nvSpPr>
        <p:spPr>
          <a:xfrm>
            <a:off x="6172201" y="0"/>
            <a:ext cx="6019800" cy="6858000"/>
          </a:xfrm>
          <a:prstGeom prst="rect">
            <a:avLst/>
          </a:prstGeom>
          <a:solidFill>
            <a:srgbClr val="AFB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53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alf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E04F-A4F7-BA44-A34C-E32A67CF5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4B5D971-E5BD-E34E-B57C-073F23A41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Rectangle 10">
            <a:extLst>
              <a:ext uri="{FF2B5EF4-FFF2-40B4-BE49-F238E27FC236}">
                <a16:creationId xmlns:a16="http://schemas.microsoft.com/office/drawing/2014/main" id="{21D015F3-7EDF-AB4C-AFAE-4DEB3A21EE56}"/>
              </a:ext>
            </a:extLst>
          </p:cNvPr>
          <p:cNvSpPr/>
          <p:nvPr userDrawn="1"/>
        </p:nvSpPr>
        <p:spPr>
          <a:xfrm>
            <a:off x="6172201" y="0"/>
            <a:ext cx="60198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6CE3-D272-924F-8E57-3C6464DF8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F51464-9920-F54D-AD00-28E8F6D9D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E15F25-262E-6F46-9C1D-405FA0AE2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1AA3B380-E21D-A740-9FEB-5FB6888F5ABD}"/>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a:p>
        </p:txBody>
      </p:sp>
      <p:pic>
        <p:nvPicPr>
          <p:cNvPr id="9" name="Picture 8">
            <a:extLst>
              <a:ext uri="{FF2B5EF4-FFF2-40B4-BE49-F238E27FC236}">
                <a16:creationId xmlns:a16="http://schemas.microsoft.com/office/drawing/2014/main" id="{5477A343-AE35-FD47-8A4C-3425BE5D3324}"/>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10" name="Straight Connector 9">
            <a:extLst>
              <a:ext uri="{FF2B5EF4-FFF2-40B4-BE49-F238E27FC236}">
                <a16:creationId xmlns:a16="http://schemas.microsoft.com/office/drawing/2014/main" id="{7C4DDE84-38F3-6741-BB63-86F401F193F5}"/>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526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8F4CD9-DAA0-BF4E-83C3-D885D3DDEEF0}"/>
              </a:ext>
            </a:extLst>
          </p:cNvPr>
          <p:cNvSpPr/>
          <p:nvPr userDrawn="1"/>
        </p:nvSpPr>
        <p:spPr>
          <a:xfrm>
            <a:off x="0" y="0"/>
            <a:ext cx="12205447" cy="6858000"/>
          </a:xfrm>
          <a:prstGeom prst="rect">
            <a:avLst/>
          </a:prstGeom>
          <a:solidFill>
            <a:srgbClr val="AFB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D8BCB-F0B6-024A-93FF-8ADE2418C5DF}"/>
              </a:ext>
            </a:extLst>
          </p:cNvPr>
          <p:cNvSpPr>
            <a:spLocks noGrp="1"/>
          </p:cNvSpPr>
          <p:nvPr>
            <p:ph type="title" hasCustomPrompt="1"/>
          </p:nvPr>
        </p:nvSpPr>
        <p:spPr>
          <a:xfrm>
            <a:off x="831850" y="1709738"/>
            <a:ext cx="10515600" cy="2852737"/>
          </a:xfrm>
        </p:spPr>
        <p:txBody>
          <a:bodyPr anchor="b">
            <a:normAutofit/>
          </a:bodyPr>
          <a:lstStyle>
            <a:lvl1pPr>
              <a:defRPr sz="7200" b="1" i="0">
                <a:solidFill>
                  <a:schemeClr val="bg1"/>
                </a:solidFill>
                <a:latin typeface="Optima" panose="02000503060000020004" pitchFamily="2" charset="0"/>
              </a:defRPr>
            </a:lvl1pPr>
          </a:lstStyle>
          <a:p>
            <a:r>
              <a:rPr lang="en-US" dirty="0"/>
              <a:t>THANK YOU</a:t>
            </a:r>
          </a:p>
        </p:txBody>
      </p:sp>
    </p:spTree>
    <p:extLst>
      <p:ext uri="{BB962C8B-B14F-4D97-AF65-F5344CB8AC3E}">
        <p14:creationId xmlns:p14="http://schemas.microsoft.com/office/powerpoint/2010/main" val="405064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B9DE6-6AD1-9040-A46D-5FD67CD92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61257-27C3-E146-A91F-E69753EA5D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C03C052-D5D2-3743-B3CA-A791796A3248}"/>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dirty="0"/>
          </a:p>
        </p:txBody>
      </p:sp>
      <p:pic>
        <p:nvPicPr>
          <p:cNvPr id="8" name="Picture 7">
            <a:extLst>
              <a:ext uri="{FF2B5EF4-FFF2-40B4-BE49-F238E27FC236}">
                <a16:creationId xmlns:a16="http://schemas.microsoft.com/office/drawing/2014/main" id="{DBCA2F56-A830-DA4E-B221-6F75DA04121A}"/>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9" name="Straight Connector 8">
            <a:extLst>
              <a:ext uri="{FF2B5EF4-FFF2-40B4-BE49-F238E27FC236}">
                <a16:creationId xmlns:a16="http://schemas.microsoft.com/office/drawing/2014/main" id="{CD3A6F06-A97F-664A-A5AF-41E7405B3F63}"/>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1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Fly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8F4CD9-DAA0-BF4E-83C3-D885D3DDEEF0}"/>
              </a:ext>
            </a:extLst>
          </p:cNvPr>
          <p:cNvSpPr/>
          <p:nvPr userDrawn="1"/>
        </p:nvSpPr>
        <p:spPr>
          <a:xfrm>
            <a:off x="0" y="0"/>
            <a:ext cx="12205447" cy="6858000"/>
          </a:xfrm>
          <a:prstGeom prst="rect">
            <a:avLst/>
          </a:prstGeom>
          <a:solidFill>
            <a:srgbClr val="AFB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D8BCB-F0B6-024A-93FF-8ADE2418C5D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2FC5054-044F-DB49-BACC-55B5FE908060}"/>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5025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Fly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8F4CD9-DAA0-BF4E-83C3-D885D3DDEEF0}"/>
              </a:ext>
            </a:extLst>
          </p:cNvPr>
          <p:cNvSpPr/>
          <p:nvPr userDrawn="1"/>
        </p:nvSpPr>
        <p:spPr>
          <a:xfrm>
            <a:off x="0" y="0"/>
            <a:ext cx="122054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D8BCB-F0B6-024A-93FF-8ADE2418C5D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2FC5054-044F-DB49-BACC-55B5FE908060}"/>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8710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8178-5991-5F44-B33F-E9F1C06EA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62F0D-2E75-884D-A5AF-64D97F12F5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0B96E-1BED-0442-89E0-ECFB30DA24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A82347B-2D0E-E54F-A2D9-2C0132F83A2D}"/>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dirty="0"/>
          </a:p>
        </p:txBody>
      </p:sp>
      <p:pic>
        <p:nvPicPr>
          <p:cNvPr id="9" name="Picture 8">
            <a:extLst>
              <a:ext uri="{FF2B5EF4-FFF2-40B4-BE49-F238E27FC236}">
                <a16:creationId xmlns:a16="http://schemas.microsoft.com/office/drawing/2014/main" id="{C3F7845A-62E3-6141-913C-1E859F7204B4}"/>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10" name="Straight Connector 9">
            <a:extLst>
              <a:ext uri="{FF2B5EF4-FFF2-40B4-BE49-F238E27FC236}">
                <a16:creationId xmlns:a16="http://schemas.microsoft.com/office/drawing/2014/main" id="{AD167615-D138-114C-8BA6-7966B7D2F755}"/>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3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0F08-3DB8-394D-BCAA-E9880E7F4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175541-7365-674E-8040-42ADC2581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A220174-C9DD-7E4C-A4C1-F6F9C61463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C9FAB3-D43E-CE45-9820-C774AEF3E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2BFB47-5618-2B4B-AB54-55A338D097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C7F6492-BFB2-0946-BCB7-2204BAAA6A70}"/>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dirty="0"/>
          </a:p>
        </p:txBody>
      </p:sp>
      <p:pic>
        <p:nvPicPr>
          <p:cNvPr id="11" name="Picture 10">
            <a:extLst>
              <a:ext uri="{FF2B5EF4-FFF2-40B4-BE49-F238E27FC236}">
                <a16:creationId xmlns:a16="http://schemas.microsoft.com/office/drawing/2014/main" id="{A3019CA5-46BB-D14B-BCEA-D2EADF1F680D}"/>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12" name="Straight Connector 11">
            <a:extLst>
              <a:ext uri="{FF2B5EF4-FFF2-40B4-BE49-F238E27FC236}">
                <a16:creationId xmlns:a16="http://schemas.microsoft.com/office/drawing/2014/main" id="{FF7871F9-EDA1-314E-BC77-1CBD932637A5}"/>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40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CE76-1D0F-3F49-B3F9-1DF39C70D94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1DA90D2-FF62-A240-A2B8-7E20AA190CB3}"/>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dirty="0"/>
          </a:p>
        </p:txBody>
      </p:sp>
      <p:pic>
        <p:nvPicPr>
          <p:cNvPr id="7" name="Picture 6">
            <a:extLst>
              <a:ext uri="{FF2B5EF4-FFF2-40B4-BE49-F238E27FC236}">
                <a16:creationId xmlns:a16="http://schemas.microsoft.com/office/drawing/2014/main" id="{BDADD403-03D3-3A45-839F-4A3D257963B0}"/>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8" name="Straight Connector 7">
            <a:extLst>
              <a:ext uri="{FF2B5EF4-FFF2-40B4-BE49-F238E27FC236}">
                <a16:creationId xmlns:a16="http://schemas.microsoft.com/office/drawing/2014/main" id="{5BEE18E9-124B-9D48-8CBF-01F7571CB4CB}"/>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74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0B2EF34-F0FB-4041-8491-FFED055B87A9}"/>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a:p>
        </p:txBody>
      </p:sp>
      <p:pic>
        <p:nvPicPr>
          <p:cNvPr id="6" name="Picture 5">
            <a:extLst>
              <a:ext uri="{FF2B5EF4-FFF2-40B4-BE49-F238E27FC236}">
                <a16:creationId xmlns:a16="http://schemas.microsoft.com/office/drawing/2014/main" id="{916BFD66-CF66-BD4D-A7E0-E9D5A727D449}"/>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7" name="Straight Connector 6">
            <a:extLst>
              <a:ext uri="{FF2B5EF4-FFF2-40B4-BE49-F238E27FC236}">
                <a16:creationId xmlns:a16="http://schemas.microsoft.com/office/drawing/2014/main" id="{05969DB0-C026-D948-8288-F86DB92BB0FF}"/>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955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E04F-A4F7-BA44-A34C-E32A67CF5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9F8A2A-3D0A-9645-B0B6-6A9FE0C84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B5D971-E5BD-E34E-B57C-073F23A41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45F8B2ED-C7D0-CE4E-98DA-C8410708C9A0}"/>
              </a:ext>
            </a:extLst>
          </p:cNvPr>
          <p:cNvSpPr>
            <a:spLocks noGrp="1"/>
          </p:cNvSpPr>
          <p:nvPr>
            <p:ph type="sldNum" sz="quarter" idx="12"/>
          </p:nvPr>
        </p:nvSpPr>
        <p:spPr>
          <a:xfrm>
            <a:off x="8610600" y="6173787"/>
            <a:ext cx="2743200" cy="365125"/>
          </a:xfrm>
        </p:spPr>
        <p:txBody>
          <a:bodyPr/>
          <a:lstStyle>
            <a:lvl1pPr>
              <a:defRPr sz="1400">
                <a:latin typeface="Optima" panose="02000503060000020004" pitchFamily="2" charset="0"/>
              </a:defRPr>
            </a:lvl1pPr>
          </a:lstStyle>
          <a:p>
            <a:fld id="{D5102B21-BC2D-A946-AC3B-395161CF74C0}" type="slidenum">
              <a:rPr lang="en-US" smtClean="0"/>
              <a:pPr/>
              <a:t>‹#›</a:t>
            </a:fld>
            <a:endParaRPr lang="en-US"/>
          </a:p>
        </p:txBody>
      </p:sp>
      <p:pic>
        <p:nvPicPr>
          <p:cNvPr id="9" name="Picture 8">
            <a:extLst>
              <a:ext uri="{FF2B5EF4-FFF2-40B4-BE49-F238E27FC236}">
                <a16:creationId xmlns:a16="http://schemas.microsoft.com/office/drawing/2014/main" id="{8EE690F0-3869-0841-8D1F-04A910360BA3}"/>
              </a:ext>
            </a:extLst>
          </p:cNvPr>
          <p:cNvPicPr>
            <a:picLocks noChangeAspect="1"/>
          </p:cNvPicPr>
          <p:nvPr userDrawn="1"/>
        </p:nvPicPr>
        <p:blipFill>
          <a:blip r:embed="rId2"/>
          <a:stretch>
            <a:fillRect/>
          </a:stretch>
        </p:blipFill>
        <p:spPr>
          <a:xfrm>
            <a:off x="361244" y="6087269"/>
            <a:ext cx="538162" cy="538162"/>
          </a:xfrm>
          <a:prstGeom prst="rect">
            <a:avLst/>
          </a:prstGeom>
        </p:spPr>
      </p:pic>
      <p:cxnSp>
        <p:nvCxnSpPr>
          <p:cNvPr id="10" name="Straight Connector 9">
            <a:extLst>
              <a:ext uri="{FF2B5EF4-FFF2-40B4-BE49-F238E27FC236}">
                <a16:creationId xmlns:a16="http://schemas.microsoft.com/office/drawing/2014/main" id="{A646D0EA-A926-8242-9448-C2BC51EDAD16}"/>
              </a:ext>
            </a:extLst>
          </p:cNvPr>
          <p:cNvCxnSpPr/>
          <p:nvPr userDrawn="1"/>
        </p:nvCxnSpPr>
        <p:spPr>
          <a:xfrm>
            <a:off x="1049867" y="6356350"/>
            <a:ext cx="961813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806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45BF8-3B0A-484B-AF1D-9E633DAA5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75DBAA-E3F7-8B4C-87C7-456C80AED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D8ECD-D0E0-1F40-8E98-7A513E2A0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tima" panose="02000503060000020004" pitchFamily="2" charset="0"/>
              </a:defRPr>
            </a:lvl1pPr>
          </a:lstStyle>
          <a:p>
            <a:fld id="{B485D0AF-FAAF-5E4E-8FAB-6EF43EDC805B}" type="datetime1">
              <a:rPr lang="en-US" smtClean="0"/>
              <a:t>9/30/19</a:t>
            </a:fld>
            <a:endParaRPr lang="en-US"/>
          </a:p>
        </p:txBody>
      </p:sp>
      <p:sp>
        <p:nvSpPr>
          <p:cNvPr id="5" name="Footer Placeholder 4">
            <a:extLst>
              <a:ext uri="{FF2B5EF4-FFF2-40B4-BE49-F238E27FC236}">
                <a16:creationId xmlns:a16="http://schemas.microsoft.com/office/drawing/2014/main" id="{E6D9A029-517B-BD48-964F-03C643217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tima" panose="02000503060000020004" pitchFamily="2" charset="0"/>
              </a:defRPr>
            </a:lvl1pPr>
          </a:lstStyle>
          <a:p>
            <a:endParaRPr lang="en-US"/>
          </a:p>
        </p:txBody>
      </p:sp>
      <p:sp>
        <p:nvSpPr>
          <p:cNvPr id="6" name="Slide Number Placeholder 5">
            <a:extLst>
              <a:ext uri="{FF2B5EF4-FFF2-40B4-BE49-F238E27FC236}">
                <a16:creationId xmlns:a16="http://schemas.microsoft.com/office/drawing/2014/main" id="{A82632D0-EED6-9E49-9A86-117D8D4E9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tima" panose="02000503060000020004" pitchFamily="2" charset="0"/>
              </a:defRPr>
            </a:lvl1pPr>
          </a:lstStyle>
          <a:p>
            <a:fld id="{D5102B21-BC2D-A946-AC3B-395161CF74C0}" type="slidenum">
              <a:rPr lang="en-US" smtClean="0"/>
              <a:pPr/>
              <a:t>‹#›</a:t>
            </a:fld>
            <a:endParaRPr lang="en-US"/>
          </a:p>
        </p:txBody>
      </p:sp>
    </p:spTree>
    <p:extLst>
      <p:ext uri="{BB962C8B-B14F-4D97-AF65-F5344CB8AC3E}">
        <p14:creationId xmlns:p14="http://schemas.microsoft.com/office/powerpoint/2010/main" val="3848312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8" r:id="rId10"/>
    <p:sldLayoutId id="2147483661" r:id="rId11"/>
    <p:sldLayoutId id="2147483657"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Optima" panose="0200050306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tima" panose="0200050306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tima" panose="0200050306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tima" panose="0200050306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thriveatwork.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amon@thriveatwork.com" TargetMode="External"/><Relationship Id="rId2" Type="http://schemas.openxmlformats.org/officeDocument/2006/relationships/hyperlink" Target="http://www.thriveatwork.com/" TargetMode="External"/><Relationship Id="rId1" Type="http://schemas.openxmlformats.org/officeDocument/2006/relationships/slideLayout" Target="../slideLayouts/slideLayout1.xml"/><Relationship Id="rId5" Type="http://schemas.openxmlformats.org/officeDocument/2006/relationships/hyperlink" Target="mailto:doric@thriveatwork.com" TargetMode="External"/><Relationship Id="rId4" Type="http://schemas.openxmlformats.org/officeDocument/2006/relationships/hyperlink" Target="mailto:john@thriveatwork.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0D3C-BEEA-524C-9AA9-AEE8804217FF}"/>
              </a:ext>
            </a:extLst>
          </p:cNvPr>
          <p:cNvSpPr>
            <a:spLocks noGrp="1"/>
          </p:cNvSpPr>
          <p:nvPr>
            <p:ph type="ctrTitle"/>
          </p:nvPr>
        </p:nvSpPr>
        <p:spPr>
          <a:xfrm>
            <a:off x="699412" y="1252350"/>
            <a:ext cx="4773541" cy="3442193"/>
          </a:xfrm>
        </p:spPr>
        <p:txBody>
          <a:bodyPr>
            <a:normAutofit fontScale="90000"/>
          </a:bodyPr>
          <a:lstStyle/>
          <a:p>
            <a:r>
              <a:rPr lang="en-US" dirty="0"/>
              <a:t>Help People GROW</a:t>
            </a:r>
            <a:br>
              <a:rPr lang="en-US" dirty="0"/>
            </a:br>
            <a:br>
              <a:rPr lang="en-US" dirty="0"/>
            </a:br>
            <a:r>
              <a:rPr lang="en-US" sz="4900" dirty="0"/>
              <a:t>LEAN 2019</a:t>
            </a:r>
            <a:br>
              <a:rPr lang="en-US" dirty="0"/>
            </a:br>
            <a:endParaRPr lang="en-US" dirty="0"/>
          </a:p>
        </p:txBody>
      </p:sp>
      <p:sp>
        <p:nvSpPr>
          <p:cNvPr id="3" name="Subtitle 2">
            <a:extLst>
              <a:ext uri="{FF2B5EF4-FFF2-40B4-BE49-F238E27FC236}">
                <a16:creationId xmlns:a16="http://schemas.microsoft.com/office/drawing/2014/main" id="{A2C828CA-055C-1C4B-8BCD-1B67D9FB33CA}"/>
              </a:ext>
            </a:extLst>
          </p:cNvPr>
          <p:cNvSpPr>
            <a:spLocks noGrp="1"/>
          </p:cNvSpPr>
          <p:nvPr>
            <p:ph type="subTitle" idx="1"/>
          </p:nvPr>
        </p:nvSpPr>
        <p:spPr/>
        <p:txBody>
          <a:bodyPr/>
          <a:lstStyle/>
          <a:p>
            <a:r>
              <a:rPr lang="en-US" dirty="0"/>
              <a:t>10/8/2019</a:t>
            </a:r>
          </a:p>
        </p:txBody>
      </p:sp>
    </p:spTree>
    <p:extLst>
      <p:ext uri="{BB962C8B-B14F-4D97-AF65-F5344CB8AC3E}">
        <p14:creationId xmlns:p14="http://schemas.microsoft.com/office/powerpoint/2010/main" val="26067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7347-F455-A943-B6EE-897E1E40A9FD}"/>
              </a:ext>
            </a:extLst>
          </p:cNvPr>
          <p:cNvSpPr>
            <a:spLocks noGrp="1"/>
          </p:cNvSpPr>
          <p:nvPr>
            <p:ph type="title"/>
          </p:nvPr>
        </p:nvSpPr>
        <p:spPr>
          <a:xfrm>
            <a:off x="838200" y="2436521"/>
            <a:ext cx="10515600" cy="1325563"/>
          </a:xfrm>
        </p:spPr>
        <p:txBody>
          <a:bodyPr/>
          <a:lstStyle/>
          <a:p>
            <a:pPr algn="ctr"/>
            <a:r>
              <a:rPr lang="en-US" dirty="0"/>
              <a:t>Warm-Up Instructions</a:t>
            </a:r>
          </a:p>
        </p:txBody>
      </p:sp>
      <p:sp>
        <p:nvSpPr>
          <p:cNvPr id="4" name="Slide Number Placeholder 3">
            <a:extLst>
              <a:ext uri="{FF2B5EF4-FFF2-40B4-BE49-F238E27FC236}">
                <a16:creationId xmlns:a16="http://schemas.microsoft.com/office/drawing/2014/main" id="{7361522D-BD86-244F-A891-7E41932EF825}"/>
              </a:ext>
            </a:extLst>
          </p:cNvPr>
          <p:cNvSpPr>
            <a:spLocks noGrp="1"/>
          </p:cNvSpPr>
          <p:nvPr>
            <p:ph type="sldNum" sz="quarter" idx="12"/>
          </p:nvPr>
        </p:nvSpPr>
        <p:spPr/>
        <p:txBody>
          <a:bodyPr/>
          <a:lstStyle/>
          <a:p>
            <a:fld id="{D5102B21-BC2D-A946-AC3B-395161CF74C0}" type="slidenum">
              <a:rPr lang="en-US" smtClean="0"/>
              <a:pPr/>
              <a:t>10</a:t>
            </a:fld>
            <a:endParaRPr lang="en-US" dirty="0"/>
          </a:p>
        </p:txBody>
      </p:sp>
    </p:spTree>
    <p:extLst>
      <p:ext uri="{BB962C8B-B14F-4D97-AF65-F5344CB8AC3E}">
        <p14:creationId xmlns:p14="http://schemas.microsoft.com/office/powerpoint/2010/main" val="1542279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7347-F455-A943-B6EE-897E1E40A9FD}"/>
              </a:ext>
            </a:extLst>
          </p:cNvPr>
          <p:cNvSpPr>
            <a:spLocks noGrp="1"/>
          </p:cNvSpPr>
          <p:nvPr>
            <p:ph type="title"/>
          </p:nvPr>
        </p:nvSpPr>
        <p:spPr/>
        <p:txBody>
          <a:bodyPr/>
          <a:lstStyle/>
          <a:p>
            <a:r>
              <a:rPr lang="en-US" dirty="0"/>
              <a:t>Warm-Up Instructions</a:t>
            </a:r>
          </a:p>
        </p:txBody>
      </p:sp>
      <p:sp>
        <p:nvSpPr>
          <p:cNvPr id="3" name="Content Placeholder 2">
            <a:extLst>
              <a:ext uri="{FF2B5EF4-FFF2-40B4-BE49-F238E27FC236}">
                <a16:creationId xmlns:a16="http://schemas.microsoft.com/office/drawing/2014/main" id="{B05D9E02-FAD9-6B4D-8FA8-F04BB035CCA2}"/>
              </a:ext>
            </a:extLst>
          </p:cNvPr>
          <p:cNvSpPr>
            <a:spLocks noGrp="1"/>
          </p:cNvSpPr>
          <p:nvPr>
            <p:ph idx="1"/>
          </p:nvPr>
        </p:nvSpPr>
        <p:spPr/>
        <p:txBody>
          <a:bodyPr/>
          <a:lstStyle/>
          <a:p>
            <a:r>
              <a:rPr lang="en-US" dirty="0"/>
              <a:t>We’re all going to practice coaching with each other in pairs</a:t>
            </a:r>
          </a:p>
          <a:p>
            <a:r>
              <a:rPr lang="en-US" dirty="0"/>
              <a:t>One person will be the coach and the other will be the learner</a:t>
            </a:r>
          </a:p>
          <a:p>
            <a:r>
              <a:rPr lang="en-US" dirty="0"/>
              <a:t>Your partner for the warm-up will be your partner for the rest of the session</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361522D-BD86-244F-A891-7E41932EF825}"/>
              </a:ext>
            </a:extLst>
          </p:cNvPr>
          <p:cNvSpPr>
            <a:spLocks noGrp="1"/>
          </p:cNvSpPr>
          <p:nvPr>
            <p:ph type="sldNum" sz="quarter" idx="12"/>
          </p:nvPr>
        </p:nvSpPr>
        <p:spPr/>
        <p:txBody>
          <a:bodyPr/>
          <a:lstStyle/>
          <a:p>
            <a:fld id="{D5102B21-BC2D-A946-AC3B-395161CF74C0}" type="slidenum">
              <a:rPr lang="en-US" smtClean="0"/>
              <a:pPr/>
              <a:t>11</a:t>
            </a:fld>
            <a:endParaRPr lang="en-US" dirty="0"/>
          </a:p>
        </p:txBody>
      </p:sp>
    </p:spTree>
    <p:extLst>
      <p:ext uri="{BB962C8B-B14F-4D97-AF65-F5344CB8AC3E}">
        <p14:creationId xmlns:p14="http://schemas.microsoft.com/office/powerpoint/2010/main" val="3864336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A5A9-C25B-2F41-AC44-FD397AF5C402}"/>
              </a:ext>
            </a:extLst>
          </p:cNvPr>
          <p:cNvSpPr>
            <a:spLocks noGrp="1"/>
          </p:cNvSpPr>
          <p:nvPr>
            <p:ph type="title"/>
          </p:nvPr>
        </p:nvSpPr>
        <p:spPr/>
        <p:txBody>
          <a:bodyPr/>
          <a:lstStyle/>
          <a:p>
            <a:r>
              <a:rPr lang="en-US" dirty="0"/>
              <a:t>Warm-Up Instructions</a:t>
            </a:r>
          </a:p>
        </p:txBody>
      </p:sp>
      <p:sp>
        <p:nvSpPr>
          <p:cNvPr id="3" name="Content Placeholder 2">
            <a:extLst>
              <a:ext uri="{FF2B5EF4-FFF2-40B4-BE49-F238E27FC236}">
                <a16:creationId xmlns:a16="http://schemas.microsoft.com/office/drawing/2014/main" id="{A731A179-3840-0F41-BDE4-35F2C299895B}"/>
              </a:ext>
            </a:extLst>
          </p:cNvPr>
          <p:cNvSpPr>
            <a:spLocks noGrp="1"/>
          </p:cNvSpPr>
          <p:nvPr>
            <p:ph idx="1"/>
          </p:nvPr>
        </p:nvSpPr>
        <p:spPr/>
        <p:txBody>
          <a:bodyPr/>
          <a:lstStyle/>
          <a:p>
            <a:r>
              <a:rPr lang="en-US" dirty="0"/>
              <a:t>The coach will ask the learner, “What do you enjoy?”</a:t>
            </a:r>
          </a:p>
          <a:p>
            <a:r>
              <a:rPr lang="en-US" dirty="0"/>
              <a:t>The job of the coach, after asking the question, is to listen</a:t>
            </a:r>
          </a:p>
          <a:p>
            <a:r>
              <a:rPr lang="en-US" dirty="0"/>
              <a:t>The coach can ask some clarifying questions that invite the learner to get themselves across fully, such as:</a:t>
            </a:r>
          </a:p>
          <a:p>
            <a:pPr lvl="1"/>
            <a:r>
              <a:rPr lang="en-US" dirty="0"/>
              <a:t>“Clarify that”</a:t>
            </a:r>
          </a:p>
          <a:p>
            <a:pPr lvl="1"/>
            <a:r>
              <a:rPr lang="en-US" dirty="0"/>
              <a:t>“Repeat that”</a:t>
            </a:r>
          </a:p>
          <a:p>
            <a:pPr lvl="1"/>
            <a:r>
              <a:rPr lang="en-US" dirty="0"/>
              <a:t>“Expand on that” or “Tell me more”</a:t>
            </a:r>
          </a:p>
          <a:p>
            <a:pPr lvl="1"/>
            <a:r>
              <a:rPr lang="en-US" dirty="0"/>
              <a:t>“Summarize that”</a:t>
            </a:r>
          </a:p>
          <a:p>
            <a:r>
              <a:rPr lang="en-US" dirty="0"/>
              <a:t>Coaches please keep to the above questions for now</a:t>
            </a:r>
          </a:p>
        </p:txBody>
      </p:sp>
      <p:sp>
        <p:nvSpPr>
          <p:cNvPr id="4" name="Slide Number Placeholder 3">
            <a:extLst>
              <a:ext uri="{FF2B5EF4-FFF2-40B4-BE49-F238E27FC236}">
                <a16:creationId xmlns:a16="http://schemas.microsoft.com/office/drawing/2014/main" id="{80911E48-A211-7A48-AE84-2B23AD21FC66}"/>
              </a:ext>
            </a:extLst>
          </p:cNvPr>
          <p:cNvSpPr>
            <a:spLocks noGrp="1"/>
          </p:cNvSpPr>
          <p:nvPr>
            <p:ph type="sldNum" sz="quarter" idx="12"/>
          </p:nvPr>
        </p:nvSpPr>
        <p:spPr/>
        <p:txBody>
          <a:bodyPr/>
          <a:lstStyle/>
          <a:p>
            <a:fld id="{D5102B21-BC2D-A946-AC3B-395161CF74C0}" type="slidenum">
              <a:rPr lang="en-US" smtClean="0"/>
              <a:pPr/>
              <a:t>12</a:t>
            </a:fld>
            <a:endParaRPr lang="en-US" dirty="0"/>
          </a:p>
        </p:txBody>
      </p:sp>
    </p:spTree>
    <p:extLst>
      <p:ext uri="{BB962C8B-B14F-4D97-AF65-F5344CB8AC3E}">
        <p14:creationId xmlns:p14="http://schemas.microsoft.com/office/powerpoint/2010/main" val="2526853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C69E-3053-F644-ACAB-5FD2447A5235}"/>
              </a:ext>
            </a:extLst>
          </p:cNvPr>
          <p:cNvSpPr>
            <a:spLocks noGrp="1"/>
          </p:cNvSpPr>
          <p:nvPr>
            <p:ph type="title"/>
          </p:nvPr>
        </p:nvSpPr>
        <p:spPr>
          <a:xfrm>
            <a:off x="838200" y="2445851"/>
            <a:ext cx="10515600" cy="1325563"/>
          </a:xfrm>
        </p:spPr>
        <p:txBody>
          <a:bodyPr/>
          <a:lstStyle/>
          <a:p>
            <a:pPr algn="ctr"/>
            <a:r>
              <a:rPr lang="en-US" dirty="0"/>
              <a:t>Warm-Up Example</a:t>
            </a:r>
          </a:p>
        </p:txBody>
      </p:sp>
      <p:sp>
        <p:nvSpPr>
          <p:cNvPr id="4" name="Slide Number Placeholder 3">
            <a:extLst>
              <a:ext uri="{FF2B5EF4-FFF2-40B4-BE49-F238E27FC236}">
                <a16:creationId xmlns:a16="http://schemas.microsoft.com/office/drawing/2014/main" id="{5E7AF143-5F78-2147-A0E8-FDD57B0742F8}"/>
              </a:ext>
            </a:extLst>
          </p:cNvPr>
          <p:cNvSpPr>
            <a:spLocks noGrp="1"/>
          </p:cNvSpPr>
          <p:nvPr>
            <p:ph type="sldNum" sz="quarter" idx="12"/>
          </p:nvPr>
        </p:nvSpPr>
        <p:spPr/>
        <p:txBody>
          <a:bodyPr/>
          <a:lstStyle/>
          <a:p>
            <a:fld id="{D5102B21-BC2D-A946-AC3B-395161CF74C0}" type="slidenum">
              <a:rPr lang="en-US" smtClean="0"/>
              <a:pPr/>
              <a:t>13</a:t>
            </a:fld>
            <a:endParaRPr lang="en-US" dirty="0"/>
          </a:p>
        </p:txBody>
      </p:sp>
    </p:spTree>
    <p:extLst>
      <p:ext uri="{BB962C8B-B14F-4D97-AF65-F5344CB8AC3E}">
        <p14:creationId xmlns:p14="http://schemas.microsoft.com/office/powerpoint/2010/main" val="173753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A5A9-C25B-2F41-AC44-FD397AF5C402}"/>
              </a:ext>
            </a:extLst>
          </p:cNvPr>
          <p:cNvSpPr>
            <a:spLocks noGrp="1"/>
          </p:cNvSpPr>
          <p:nvPr>
            <p:ph type="title"/>
          </p:nvPr>
        </p:nvSpPr>
        <p:spPr/>
        <p:txBody>
          <a:bodyPr/>
          <a:lstStyle/>
          <a:p>
            <a:r>
              <a:rPr lang="en-US" dirty="0"/>
              <a:t>Warm Up Exercise. Let’s Do It!</a:t>
            </a:r>
          </a:p>
        </p:txBody>
      </p:sp>
      <p:sp>
        <p:nvSpPr>
          <p:cNvPr id="3" name="Content Placeholder 2">
            <a:extLst>
              <a:ext uri="{FF2B5EF4-FFF2-40B4-BE49-F238E27FC236}">
                <a16:creationId xmlns:a16="http://schemas.microsoft.com/office/drawing/2014/main" id="{A731A179-3840-0F41-BDE4-35F2C299895B}"/>
              </a:ext>
            </a:extLst>
          </p:cNvPr>
          <p:cNvSpPr>
            <a:spLocks noGrp="1"/>
          </p:cNvSpPr>
          <p:nvPr>
            <p:ph idx="1"/>
          </p:nvPr>
        </p:nvSpPr>
        <p:spPr/>
        <p:txBody>
          <a:bodyPr/>
          <a:lstStyle/>
          <a:p>
            <a:r>
              <a:rPr lang="en-US" dirty="0"/>
              <a:t>The question is, “What do you enjoy?”</a:t>
            </a:r>
          </a:p>
          <a:p>
            <a:r>
              <a:rPr lang="en-US" dirty="0"/>
              <a:t>The Coaching questions are:</a:t>
            </a:r>
          </a:p>
          <a:p>
            <a:pPr lvl="1"/>
            <a:r>
              <a:rPr lang="en-US" sz="2800" dirty="0"/>
              <a:t>“</a:t>
            </a:r>
            <a:r>
              <a:rPr lang="en-US" sz="2800" b="1" dirty="0"/>
              <a:t>Clarify that</a:t>
            </a:r>
            <a:r>
              <a:rPr lang="en-US" sz="2800" dirty="0"/>
              <a:t>”</a:t>
            </a:r>
          </a:p>
          <a:p>
            <a:pPr lvl="1"/>
            <a:r>
              <a:rPr lang="en-US" sz="2800" dirty="0"/>
              <a:t>“</a:t>
            </a:r>
            <a:r>
              <a:rPr lang="en-US" sz="2800" b="1" dirty="0"/>
              <a:t>Repeat that</a:t>
            </a:r>
            <a:r>
              <a:rPr lang="en-US" sz="2800" dirty="0"/>
              <a:t>”</a:t>
            </a:r>
          </a:p>
          <a:p>
            <a:pPr lvl="1"/>
            <a:r>
              <a:rPr lang="en-US" sz="2800" dirty="0"/>
              <a:t>“</a:t>
            </a:r>
            <a:r>
              <a:rPr lang="en-US" sz="2800" b="1" dirty="0"/>
              <a:t>Expand on that</a:t>
            </a:r>
            <a:r>
              <a:rPr lang="en-US" sz="2800" dirty="0"/>
              <a:t>” or “</a:t>
            </a:r>
            <a:r>
              <a:rPr lang="en-US" sz="2800" b="1" dirty="0"/>
              <a:t>Tell me more</a:t>
            </a:r>
            <a:r>
              <a:rPr lang="en-US" sz="2800" dirty="0"/>
              <a:t>”</a:t>
            </a:r>
          </a:p>
          <a:p>
            <a:pPr lvl="1"/>
            <a:r>
              <a:rPr lang="en-US" sz="2800" dirty="0"/>
              <a:t>“</a:t>
            </a:r>
            <a:r>
              <a:rPr lang="en-US" sz="2800" b="1" dirty="0"/>
              <a:t>Summarize that</a:t>
            </a:r>
            <a:r>
              <a:rPr lang="en-US" sz="2800" dirty="0"/>
              <a:t>”</a:t>
            </a:r>
          </a:p>
          <a:p>
            <a:r>
              <a:rPr lang="en-US" dirty="0"/>
              <a:t>Please keep to the above questions for now</a:t>
            </a:r>
          </a:p>
          <a:p>
            <a:r>
              <a:rPr lang="en-US" dirty="0"/>
              <a:t>We’ll have about </a:t>
            </a:r>
            <a:r>
              <a:rPr lang="en-US" b="1" dirty="0"/>
              <a:t>1 minute </a:t>
            </a:r>
            <a:r>
              <a:rPr lang="en-US" dirty="0"/>
              <a:t>for each person to share</a:t>
            </a:r>
          </a:p>
        </p:txBody>
      </p:sp>
      <p:sp>
        <p:nvSpPr>
          <p:cNvPr id="4" name="Slide Number Placeholder 3">
            <a:extLst>
              <a:ext uri="{FF2B5EF4-FFF2-40B4-BE49-F238E27FC236}">
                <a16:creationId xmlns:a16="http://schemas.microsoft.com/office/drawing/2014/main" id="{80911E48-A211-7A48-AE84-2B23AD21FC66}"/>
              </a:ext>
            </a:extLst>
          </p:cNvPr>
          <p:cNvSpPr>
            <a:spLocks noGrp="1"/>
          </p:cNvSpPr>
          <p:nvPr>
            <p:ph type="sldNum" sz="quarter" idx="12"/>
          </p:nvPr>
        </p:nvSpPr>
        <p:spPr/>
        <p:txBody>
          <a:bodyPr/>
          <a:lstStyle/>
          <a:p>
            <a:fld id="{D5102B21-BC2D-A946-AC3B-395161CF74C0}" type="slidenum">
              <a:rPr lang="en-US" smtClean="0"/>
              <a:pPr/>
              <a:t>14</a:t>
            </a:fld>
            <a:endParaRPr lang="en-US" dirty="0"/>
          </a:p>
        </p:txBody>
      </p:sp>
    </p:spTree>
    <p:extLst>
      <p:ext uri="{BB962C8B-B14F-4D97-AF65-F5344CB8AC3E}">
        <p14:creationId xmlns:p14="http://schemas.microsoft.com/office/powerpoint/2010/main" val="139517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015A-6155-D047-8DDC-6118EE538231}"/>
              </a:ext>
            </a:extLst>
          </p:cNvPr>
          <p:cNvSpPr>
            <a:spLocks noGrp="1"/>
          </p:cNvSpPr>
          <p:nvPr>
            <p:ph type="title"/>
          </p:nvPr>
        </p:nvSpPr>
        <p:spPr/>
        <p:txBody>
          <a:bodyPr/>
          <a:lstStyle/>
          <a:p>
            <a:r>
              <a:rPr lang="en-US" dirty="0"/>
              <a:t>How Did the Warm Up Go?</a:t>
            </a:r>
          </a:p>
        </p:txBody>
      </p:sp>
      <p:sp>
        <p:nvSpPr>
          <p:cNvPr id="3" name="Content Placeholder 2">
            <a:extLst>
              <a:ext uri="{FF2B5EF4-FFF2-40B4-BE49-F238E27FC236}">
                <a16:creationId xmlns:a16="http://schemas.microsoft.com/office/drawing/2014/main" id="{291F76B2-5423-0840-A1DE-06C45956BF92}"/>
              </a:ext>
            </a:extLst>
          </p:cNvPr>
          <p:cNvSpPr>
            <a:spLocks noGrp="1"/>
          </p:cNvSpPr>
          <p:nvPr>
            <p:ph idx="1"/>
          </p:nvPr>
        </p:nvSpPr>
        <p:spPr/>
        <p:txBody>
          <a:bodyPr/>
          <a:lstStyle/>
          <a:p>
            <a:r>
              <a:rPr lang="en-US" dirty="0"/>
              <a:t>What did your coaches do well in terms of helping you feel supported?</a:t>
            </a:r>
          </a:p>
          <a:p>
            <a:r>
              <a:rPr lang="en-US" dirty="0"/>
              <a:t>Coaches, how was it to stick with only clarifying questions?</a:t>
            </a:r>
          </a:p>
          <a:p>
            <a:r>
              <a:rPr lang="en-US" dirty="0"/>
              <a:t>Did anyone feel like they were able to really </a:t>
            </a:r>
            <a:r>
              <a:rPr lang="en-US" b="1" dirty="0"/>
              <a:t>embody</a:t>
            </a:r>
            <a:r>
              <a:rPr lang="en-US" dirty="0"/>
              <a:t> what they enjoy during that session?</a:t>
            </a:r>
          </a:p>
        </p:txBody>
      </p:sp>
      <p:sp>
        <p:nvSpPr>
          <p:cNvPr id="4" name="Slide Number Placeholder 3">
            <a:extLst>
              <a:ext uri="{FF2B5EF4-FFF2-40B4-BE49-F238E27FC236}">
                <a16:creationId xmlns:a16="http://schemas.microsoft.com/office/drawing/2014/main" id="{2DF020D8-11D1-384A-BB9C-74A1C9363055}"/>
              </a:ext>
            </a:extLst>
          </p:cNvPr>
          <p:cNvSpPr>
            <a:spLocks noGrp="1"/>
          </p:cNvSpPr>
          <p:nvPr>
            <p:ph type="sldNum" sz="quarter" idx="12"/>
          </p:nvPr>
        </p:nvSpPr>
        <p:spPr/>
        <p:txBody>
          <a:bodyPr/>
          <a:lstStyle/>
          <a:p>
            <a:fld id="{D5102B21-BC2D-A946-AC3B-395161CF74C0}" type="slidenum">
              <a:rPr lang="en-US" smtClean="0"/>
              <a:pPr/>
              <a:t>15</a:t>
            </a:fld>
            <a:endParaRPr lang="en-US" dirty="0"/>
          </a:p>
        </p:txBody>
      </p:sp>
    </p:spTree>
    <p:extLst>
      <p:ext uri="{BB962C8B-B14F-4D97-AF65-F5344CB8AC3E}">
        <p14:creationId xmlns:p14="http://schemas.microsoft.com/office/powerpoint/2010/main" val="884771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015A-6155-D047-8DDC-6118EE538231}"/>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291F76B2-5423-0840-A1DE-06C45956BF92}"/>
              </a:ext>
            </a:extLst>
          </p:cNvPr>
          <p:cNvSpPr>
            <a:spLocks noGrp="1"/>
          </p:cNvSpPr>
          <p:nvPr>
            <p:ph idx="1"/>
          </p:nvPr>
        </p:nvSpPr>
        <p:spPr/>
        <p:txBody>
          <a:bodyPr>
            <a:normAutofit/>
          </a:bodyPr>
          <a:lstStyle/>
          <a:p>
            <a:r>
              <a:rPr lang="en-US" dirty="0"/>
              <a:t>Coaches, your facial affect and posture – your actual interest in what your learners are saying is absolutely key to creating </a:t>
            </a:r>
            <a:r>
              <a:rPr lang="en-US" b="1" dirty="0"/>
              <a:t>Belonging Support</a:t>
            </a:r>
            <a:r>
              <a:rPr lang="en-US" dirty="0"/>
              <a:t>.</a:t>
            </a:r>
          </a:p>
          <a:p>
            <a:r>
              <a:rPr lang="en-US" dirty="0"/>
              <a:t>When we feel that bonding with another person then our brains produce oxytocin; a feel-good hormone that promotes well-being, longevity, and prepares us for optimal learning experiences.</a:t>
            </a:r>
          </a:p>
          <a:p>
            <a:r>
              <a:rPr lang="en-US" dirty="0"/>
              <a:t>That bonding, that </a:t>
            </a:r>
            <a:r>
              <a:rPr lang="en-US" b="1" dirty="0"/>
              <a:t>Belonging Support </a:t>
            </a:r>
            <a:r>
              <a:rPr lang="en-US" dirty="0"/>
              <a:t>is really crucial as a springboard for learning. This should help us as we move to GROW coaching.</a:t>
            </a:r>
          </a:p>
        </p:txBody>
      </p:sp>
      <p:sp>
        <p:nvSpPr>
          <p:cNvPr id="4" name="Slide Number Placeholder 3">
            <a:extLst>
              <a:ext uri="{FF2B5EF4-FFF2-40B4-BE49-F238E27FC236}">
                <a16:creationId xmlns:a16="http://schemas.microsoft.com/office/drawing/2014/main" id="{2DF020D8-11D1-384A-BB9C-74A1C9363055}"/>
              </a:ext>
            </a:extLst>
          </p:cNvPr>
          <p:cNvSpPr>
            <a:spLocks noGrp="1"/>
          </p:cNvSpPr>
          <p:nvPr>
            <p:ph type="sldNum" sz="quarter" idx="12"/>
          </p:nvPr>
        </p:nvSpPr>
        <p:spPr/>
        <p:txBody>
          <a:bodyPr/>
          <a:lstStyle/>
          <a:p>
            <a:fld id="{D5102B21-BC2D-A946-AC3B-395161CF74C0}" type="slidenum">
              <a:rPr lang="en-US" smtClean="0"/>
              <a:pPr/>
              <a:t>16</a:t>
            </a:fld>
            <a:endParaRPr lang="en-US" dirty="0"/>
          </a:p>
        </p:txBody>
      </p:sp>
    </p:spTree>
    <p:extLst>
      <p:ext uri="{BB962C8B-B14F-4D97-AF65-F5344CB8AC3E}">
        <p14:creationId xmlns:p14="http://schemas.microsoft.com/office/powerpoint/2010/main" val="368502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4BD4-93CB-A349-81BE-F20CF11C7E2E}"/>
              </a:ext>
            </a:extLst>
          </p:cNvPr>
          <p:cNvSpPr>
            <a:spLocks noGrp="1"/>
          </p:cNvSpPr>
          <p:nvPr>
            <p:ph type="title"/>
          </p:nvPr>
        </p:nvSpPr>
        <p:spPr>
          <a:xfrm>
            <a:off x="838200" y="2417859"/>
            <a:ext cx="10515600" cy="1325563"/>
          </a:xfrm>
        </p:spPr>
        <p:txBody>
          <a:bodyPr/>
          <a:lstStyle/>
          <a:p>
            <a:pPr algn="ctr"/>
            <a:r>
              <a:rPr lang="en-US" dirty="0"/>
              <a:t>GROW Coaching Instruction</a:t>
            </a:r>
          </a:p>
        </p:txBody>
      </p:sp>
      <p:sp>
        <p:nvSpPr>
          <p:cNvPr id="4" name="Slide Number Placeholder 3">
            <a:extLst>
              <a:ext uri="{FF2B5EF4-FFF2-40B4-BE49-F238E27FC236}">
                <a16:creationId xmlns:a16="http://schemas.microsoft.com/office/drawing/2014/main" id="{3EAB4C98-4421-7B44-B011-A740FFADAA84}"/>
              </a:ext>
            </a:extLst>
          </p:cNvPr>
          <p:cNvSpPr>
            <a:spLocks noGrp="1"/>
          </p:cNvSpPr>
          <p:nvPr>
            <p:ph type="sldNum" sz="quarter" idx="12"/>
          </p:nvPr>
        </p:nvSpPr>
        <p:spPr/>
        <p:txBody>
          <a:bodyPr/>
          <a:lstStyle/>
          <a:p>
            <a:fld id="{D5102B21-BC2D-A946-AC3B-395161CF74C0}" type="slidenum">
              <a:rPr lang="en-US" smtClean="0"/>
              <a:pPr/>
              <a:t>17</a:t>
            </a:fld>
            <a:endParaRPr lang="en-US" dirty="0"/>
          </a:p>
        </p:txBody>
      </p:sp>
    </p:spTree>
    <p:extLst>
      <p:ext uri="{BB962C8B-B14F-4D97-AF65-F5344CB8AC3E}">
        <p14:creationId xmlns:p14="http://schemas.microsoft.com/office/powerpoint/2010/main" val="2264048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D521-E849-3D43-A8E1-ED118C82E447}"/>
              </a:ext>
            </a:extLst>
          </p:cNvPr>
          <p:cNvSpPr>
            <a:spLocks noGrp="1"/>
          </p:cNvSpPr>
          <p:nvPr>
            <p:ph type="title"/>
          </p:nvPr>
        </p:nvSpPr>
        <p:spPr/>
        <p:txBody>
          <a:bodyPr/>
          <a:lstStyle/>
          <a:p>
            <a:r>
              <a:rPr lang="en-US" dirty="0"/>
              <a:t>Your Coaching Tools	</a:t>
            </a:r>
          </a:p>
        </p:txBody>
      </p:sp>
      <p:pic>
        <p:nvPicPr>
          <p:cNvPr id="6" name="Content Placeholder 5">
            <a:extLst>
              <a:ext uri="{FF2B5EF4-FFF2-40B4-BE49-F238E27FC236}">
                <a16:creationId xmlns:a16="http://schemas.microsoft.com/office/drawing/2014/main" id="{45111AC7-3043-AC45-B9D1-2DCDBB915F3D}"/>
              </a:ext>
            </a:extLst>
          </p:cNvPr>
          <p:cNvPicPr>
            <a:picLocks noGrp="1" noChangeAspect="1"/>
          </p:cNvPicPr>
          <p:nvPr>
            <p:ph idx="1"/>
          </p:nvPr>
        </p:nvPicPr>
        <p:blipFill rotWithShape="1">
          <a:blip r:embed="rId3"/>
          <a:srcRect l="1696" r="-1"/>
          <a:stretch/>
        </p:blipFill>
        <p:spPr>
          <a:xfrm>
            <a:off x="1968758" y="1870013"/>
            <a:ext cx="3314649" cy="4351338"/>
          </a:xfrm>
        </p:spPr>
      </p:pic>
      <p:sp>
        <p:nvSpPr>
          <p:cNvPr id="4" name="Slide Number Placeholder 3">
            <a:extLst>
              <a:ext uri="{FF2B5EF4-FFF2-40B4-BE49-F238E27FC236}">
                <a16:creationId xmlns:a16="http://schemas.microsoft.com/office/drawing/2014/main" id="{2D8B3B94-4D60-E34F-B9EA-A5B1C5464C21}"/>
              </a:ext>
            </a:extLst>
          </p:cNvPr>
          <p:cNvSpPr>
            <a:spLocks noGrp="1"/>
          </p:cNvSpPr>
          <p:nvPr>
            <p:ph type="sldNum" sz="quarter" idx="12"/>
          </p:nvPr>
        </p:nvSpPr>
        <p:spPr/>
        <p:txBody>
          <a:bodyPr/>
          <a:lstStyle/>
          <a:p>
            <a:fld id="{D5102B21-BC2D-A946-AC3B-395161CF74C0}" type="slidenum">
              <a:rPr lang="en-US" smtClean="0"/>
              <a:pPr/>
              <a:t>18</a:t>
            </a:fld>
            <a:endParaRPr lang="en-US" dirty="0"/>
          </a:p>
        </p:txBody>
      </p:sp>
      <p:pic>
        <p:nvPicPr>
          <p:cNvPr id="8" name="Picture 7">
            <a:extLst>
              <a:ext uri="{FF2B5EF4-FFF2-40B4-BE49-F238E27FC236}">
                <a16:creationId xmlns:a16="http://schemas.microsoft.com/office/drawing/2014/main" id="{4CC8906C-9204-854B-9168-961851C9CC6F}"/>
              </a:ext>
            </a:extLst>
          </p:cNvPr>
          <p:cNvPicPr>
            <a:picLocks noChangeAspect="1"/>
          </p:cNvPicPr>
          <p:nvPr/>
        </p:nvPicPr>
        <p:blipFill>
          <a:blip r:embed="rId4"/>
          <a:stretch>
            <a:fillRect/>
          </a:stretch>
        </p:blipFill>
        <p:spPr>
          <a:xfrm>
            <a:off x="7309329" y="1735015"/>
            <a:ext cx="3577378" cy="4621334"/>
          </a:xfrm>
          <a:prstGeom prst="rect">
            <a:avLst/>
          </a:prstGeom>
        </p:spPr>
      </p:pic>
      <p:sp>
        <p:nvSpPr>
          <p:cNvPr id="9" name="TextBox 8">
            <a:extLst>
              <a:ext uri="{FF2B5EF4-FFF2-40B4-BE49-F238E27FC236}">
                <a16:creationId xmlns:a16="http://schemas.microsoft.com/office/drawing/2014/main" id="{422B3378-98D1-0649-8B7D-0467A391E790}"/>
              </a:ext>
            </a:extLst>
          </p:cNvPr>
          <p:cNvSpPr txBox="1"/>
          <p:nvPr/>
        </p:nvSpPr>
        <p:spPr>
          <a:xfrm>
            <a:off x="817984" y="1870013"/>
            <a:ext cx="1159292" cy="461665"/>
          </a:xfrm>
          <a:prstGeom prst="rect">
            <a:avLst/>
          </a:prstGeom>
          <a:noFill/>
        </p:spPr>
        <p:txBody>
          <a:bodyPr wrap="none" rtlCol="0">
            <a:spAutoFit/>
          </a:bodyPr>
          <a:lstStyle/>
          <a:p>
            <a:r>
              <a:rPr lang="en-US" sz="2400" dirty="0">
                <a:solidFill>
                  <a:srgbClr val="8C941E"/>
                </a:solidFill>
              </a:rPr>
              <a:t>Sheet 1</a:t>
            </a:r>
          </a:p>
        </p:txBody>
      </p:sp>
      <p:sp>
        <p:nvSpPr>
          <p:cNvPr id="10" name="TextBox 9">
            <a:extLst>
              <a:ext uri="{FF2B5EF4-FFF2-40B4-BE49-F238E27FC236}">
                <a16:creationId xmlns:a16="http://schemas.microsoft.com/office/drawing/2014/main" id="{73C87D15-89CE-1844-8C6F-A0BB1958F9EA}"/>
              </a:ext>
            </a:extLst>
          </p:cNvPr>
          <p:cNvSpPr txBox="1"/>
          <p:nvPr/>
        </p:nvSpPr>
        <p:spPr>
          <a:xfrm>
            <a:off x="6210392" y="1870013"/>
            <a:ext cx="1120756" cy="461665"/>
          </a:xfrm>
          <a:prstGeom prst="rect">
            <a:avLst/>
          </a:prstGeom>
          <a:noFill/>
        </p:spPr>
        <p:txBody>
          <a:bodyPr wrap="none" rtlCol="0">
            <a:spAutoFit/>
          </a:bodyPr>
          <a:lstStyle/>
          <a:p>
            <a:r>
              <a:rPr lang="en-US" sz="2400" dirty="0">
                <a:solidFill>
                  <a:srgbClr val="8C941E"/>
                </a:solidFill>
              </a:rPr>
              <a:t>Sheet 2</a:t>
            </a:r>
          </a:p>
        </p:txBody>
      </p:sp>
    </p:spTree>
    <p:extLst>
      <p:ext uri="{BB962C8B-B14F-4D97-AF65-F5344CB8AC3E}">
        <p14:creationId xmlns:p14="http://schemas.microsoft.com/office/powerpoint/2010/main" val="40684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1FAB-B806-AA41-97A0-2D1D59448909}"/>
              </a:ext>
            </a:extLst>
          </p:cNvPr>
          <p:cNvSpPr>
            <a:spLocks noGrp="1"/>
          </p:cNvSpPr>
          <p:nvPr>
            <p:ph type="title"/>
          </p:nvPr>
        </p:nvSpPr>
        <p:spPr/>
        <p:txBody>
          <a:bodyPr/>
          <a:lstStyle/>
          <a:p>
            <a:r>
              <a:rPr lang="en-US" dirty="0"/>
              <a:t>Four Stages of GROW </a:t>
            </a:r>
          </a:p>
        </p:txBody>
      </p:sp>
      <p:sp>
        <p:nvSpPr>
          <p:cNvPr id="4" name="Slide Number Placeholder 3">
            <a:extLst>
              <a:ext uri="{FF2B5EF4-FFF2-40B4-BE49-F238E27FC236}">
                <a16:creationId xmlns:a16="http://schemas.microsoft.com/office/drawing/2014/main" id="{94508F40-A549-434C-8AF3-245BAC5E7AFF}"/>
              </a:ext>
            </a:extLst>
          </p:cNvPr>
          <p:cNvSpPr>
            <a:spLocks noGrp="1"/>
          </p:cNvSpPr>
          <p:nvPr>
            <p:ph type="sldNum" sz="quarter" idx="12"/>
          </p:nvPr>
        </p:nvSpPr>
        <p:spPr>
          <a:xfrm>
            <a:off x="8610600" y="6152763"/>
            <a:ext cx="2743200" cy="365125"/>
          </a:xfrm>
        </p:spPr>
        <p:txBody>
          <a:bodyPr/>
          <a:lstStyle/>
          <a:p>
            <a:fld id="{D5102B21-BC2D-A946-AC3B-395161CF74C0}" type="slidenum">
              <a:rPr lang="en-US" smtClean="0"/>
              <a:pPr/>
              <a:t>19</a:t>
            </a:fld>
            <a:endParaRPr lang="en-US" dirty="0"/>
          </a:p>
        </p:txBody>
      </p:sp>
      <p:sp>
        <p:nvSpPr>
          <p:cNvPr id="21" name="TextBox 20">
            <a:extLst>
              <a:ext uri="{FF2B5EF4-FFF2-40B4-BE49-F238E27FC236}">
                <a16:creationId xmlns:a16="http://schemas.microsoft.com/office/drawing/2014/main" id="{D60D0115-435A-0441-BC07-26A6CA8A0845}"/>
              </a:ext>
            </a:extLst>
          </p:cNvPr>
          <p:cNvSpPr txBox="1"/>
          <p:nvPr/>
        </p:nvSpPr>
        <p:spPr>
          <a:xfrm>
            <a:off x="838198" y="1450479"/>
            <a:ext cx="10048541" cy="4336828"/>
          </a:xfrm>
          <a:prstGeom prst="rect">
            <a:avLst/>
          </a:prstGeom>
          <a:noFill/>
        </p:spPr>
        <p:txBody>
          <a:bodyPr wrap="square" rtlCol="0">
            <a:spAutoFit/>
          </a:bodyPr>
          <a:lstStyle/>
          <a:p>
            <a:r>
              <a:rPr lang="en-US" sz="2800" dirty="0">
                <a:latin typeface="Optima" panose="02000503060000020004" pitchFamily="2" charset="0"/>
              </a:rPr>
              <a:t>GROW coaching is a little like our first exercise, and it provides a structure that guides the learner toward </a:t>
            </a:r>
            <a:r>
              <a:rPr lang="en-US" sz="2800" b="1" dirty="0">
                <a:latin typeface="Optima" panose="02000503060000020004" pitchFamily="2" charset="0"/>
              </a:rPr>
              <a:t>embodied</a:t>
            </a:r>
            <a:r>
              <a:rPr lang="en-US" sz="2800" dirty="0">
                <a:latin typeface="Optima" panose="02000503060000020004" pitchFamily="2" charset="0"/>
              </a:rPr>
              <a:t> action.</a:t>
            </a:r>
            <a:br>
              <a:rPr lang="en-US" sz="2800" dirty="0">
                <a:latin typeface="Optima" panose="02000503060000020004" pitchFamily="2" charset="0"/>
              </a:rPr>
            </a:br>
            <a:endParaRPr lang="en-US" sz="2800" dirty="0">
              <a:latin typeface="Optima" panose="02000503060000020004" pitchFamily="2" charset="0"/>
            </a:endParaRPr>
          </a:p>
          <a:p>
            <a:r>
              <a:rPr lang="en-US" sz="2800" dirty="0">
                <a:latin typeface="Optima" panose="02000503060000020004" pitchFamily="2" charset="0"/>
              </a:rPr>
              <a:t>GROW coaching has four stages to it:</a:t>
            </a:r>
          </a:p>
          <a:p>
            <a:pPr marL="514350" indent="-514350">
              <a:lnSpc>
                <a:spcPct val="150000"/>
              </a:lnSpc>
              <a:buFont typeface="+mj-lt"/>
              <a:buAutoNum type="arabicPeriod"/>
            </a:pPr>
            <a:r>
              <a:rPr lang="en-US" sz="2800" b="1" dirty="0">
                <a:latin typeface="Optima" panose="02000503060000020004" pitchFamily="2" charset="0"/>
              </a:rPr>
              <a:t>Goal</a:t>
            </a:r>
            <a:r>
              <a:rPr lang="en-US" sz="2800" dirty="0">
                <a:latin typeface="Optima" panose="02000503060000020004" pitchFamily="2" charset="0"/>
              </a:rPr>
              <a:t>: What do you want to accomplish?</a:t>
            </a:r>
          </a:p>
          <a:p>
            <a:pPr marL="514350" indent="-514350">
              <a:lnSpc>
                <a:spcPct val="150000"/>
              </a:lnSpc>
              <a:buFont typeface="+mj-lt"/>
              <a:buAutoNum type="arabicPeriod"/>
            </a:pPr>
            <a:r>
              <a:rPr lang="en-US" sz="2800" b="1" dirty="0">
                <a:latin typeface="Optima" panose="02000503060000020004" pitchFamily="2" charset="0"/>
              </a:rPr>
              <a:t>Reality</a:t>
            </a:r>
            <a:r>
              <a:rPr lang="en-US" sz="2800" dirty="0">
                <a:latin typeface="Optima" panose="02000503060000020004" pitchFamily="2" charset="0"/>
              </a:rPr>
              <a:t>: What are existing pros and cons?</a:t>
            </a:r>
          </a:p>
          <a:p>
            <a:pPr marL="514350" indent="-514350">
              <a:lnSpc>
                <a:spcPct val="150000"/>
              </a:lnSpc>
              <a:buFont typeface="+mj-lt"/>
              <a:buAutoNum type="arabicPeriod"/>
            </a:pPr>
            <a:r>
              <a:rPr lang="en-US" sz="2800" b="1" dirty="0">
                <a:latin typeface="Optima" panose="02000503060000020004" pitchFamily="2" charset="0"/>
              </a:rPr>
              <a:t>Options</a:t>
            </a:r>
            <a:r>
              <a:rPr lang="en-US" sz="2800" dirty="0">
                <a:latin typeface="Optima" panose="02000503060000020004" pitchFamily="2" charset="0"/>
              </a:rPr>
              <a:t>: What are potential ways forward?</a:t>
            </a:r>
          </a:p>
          <a:p>
            <a:pPr marL="514350" indent="-514350">
              <a:lnSpc>
                <a:spcPct val="150000"/>
              </a:lnSpc>
              <a:buFont typeface="+mj-lt"/>
              <a:buAutoNum type="arabicPeriod"/>
            </a:pPr>
            <a:r>
              <a:rPr lang="en-US" sz="2800" b="1" dirty="0">
                <a:latin typeface="Optima" panose="02000503060000020004" pitchFamily="2" charset="0"/>
              </a:rPr>
              <a:t>Way Forward</a:t>
            </a:r>
            <a:r>
              <a:rPr lang="en-US" sz="2800" dirty="0">
                <a:latin typeface="Optima" panose="02000503060000020004" pitchFamily="2" charset="0"/>
              </a:rPr>
              <a:t>: A commitment to action</a:t>
            </a:r>
          </a:p>
        </p:txBody>
      </p:sp>
    </p:spTree>
    <p:extLst>
      <p:ext uri="{BB962C8B-B14F-4D97-AF65-F5344CB8AC3E}">
        <p14:creationId xmlns:p14="http://schemas.microsoft.com/office/powerpoint/2010/main" val="394558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8605-31E6-2B44-BFDE-349BC778B191}"/>
              </a:ext>
            </a:extLst>
          </p:cNvPr>
          <p:cNvSpPr>
            <a:spLocks noGrp="1"/>
          </p:cNvSpPr>
          <p:nvPr>
            <p:ph type="title"/>
          </p:nvPr>
        </p:nvSpPr>
        <p:spPr/>
        <p:txBody>
          <a:bodyPr/>
          <a:lstStyle/>
          <a:p>
            <a:r>
              <a:rPr lang="en-US" dirty="0"/>
              <a:t>What we’re going to do	</a:t>
            </a:r>
          </a:p>
        </p:txBody>
      </p:sp>
      <p:sp>
        <p:nvSpPr>
          <p:cNvPr id="3" name="Content Placeholder 2">
            <a:extLst>
              <a:ext uri="{FF2B5EF4-FFF2-40B4-BE49-F238E27FC236}">
                <a16:creationId xmlns:a16="http://schemas.microsoft.com/office/drawing/2014/main" id="{B66B9AFE-F6E3-6641-A130-C039C632D7AB}"/>
              </a:ext>
            </a:extLst>
          </p:cNvPr>
          <p:cNvSpPr>
            <a:spLocks noGrp="1"/>
          </p:cNvSpPr>
          <p:nvPr>
            <p:ph idx="1"/>
          </p:nvPr>
        </p:nvSpPr>
        <p:spPr/>
        <p:txBody>
          <a:bodyPr/>
          <a:lstStyle/>
          <a:p>
            <a:r>
              <a:rPr lang="en-US" dirty="0"/>
              <a:t>Introductions </a:t>
            </a:r>
          </a:p>
          <a:p>
            <a:r>
              <a:rPr lang="en-US" dirty="0"/>
              <a:t>Warm-up instruction</a:t>
            </a:r>
          </a:p>
          <a:p>
            <a:r>
              <a:rPr lang="en-US" dirty="0"/>
              <a:t>Warm-up practice </a:t>
            </a:r>
          </a:p>
          <a:p>
            <a:r>
              <a:rPr lang="en-US" dirty="0"/>
              <a:t>GROW instruction </a:t>
            </a:r>
          </a:p>
          <a:p>
            <a:r>
              <a:rPr lang="en-US" dirty="0"/>
              <a:t>GROW practice! Very serious.</a:t>
            </a:r>
          </a:p>
          <a:p>
            <a:r>
              <a:rPr lang="en-US" dirty="0"/>
              <a:t>Wrap up </a:t>
            </a:r>
          </a:p>
        </p:txBody>
      </p:sp>
      <p:sp>
        <p:nvSpPr>
          <p:cNvPr id="4" name="Slide Number Placeholder 3">
            <a:extLst>
              <a:ext uri="{FF2B5EF4-FFF2-40B4-BE49-F238E27FC236}">
                <a16:creationId xmlns:a16="http://schemas.microsoft.com/office/drawing/2014/main" id="{17770E1F-EBFE-3A4C-85EA-24A5E527CD9D}"/>
              </a:ext>
            </a:extLst>
          </p:cNvPr>
          <p:cNvSpPr>
            <a:spLocks noGrp="1"/>
          </p:cNvSpPr>
          <p:nvPr>
            <p:ph type="sldNum" sz="quarter" idx="12"/>
          </p:nvPr>
        </p:nvSpPr>
        <p:spPr/>
        <p:txBody>
          <a:bodyPr/>
          <a:lstStyle/>
          <a:p>
            <a:fld id="{D5102B21-BC2D-A946-AC3B-395161CF74C0}" type="slidenum">
              <a:rPr lang="en-US" smtClean="0"/>
              <a:pPr/>
              <a:t>2</a:t>
            </a:fld>
            <a:endParaRPr lang="en-US" dirty="0"/>
          </a:p>
        </p:txBody>
      </p:sp>
    </p:spTree>
    <p:extLst>
      <p:ext uri="{BB962C8B-B14F-4D97-AF65-F5344CB8AC3E}">
        <p14:creationId xmlns:p14="http://schemas.microsoft.com/office/powerpoint/2010/main" val="2159287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07E0-699F-0D4D-8847-C61EC7243670}"/>
              </a:ext>
            </a:extLst>
          </p:cNvPr>
          <p:cNvSpPr>
            <a:spLocks noGrp="1"/>
          </p:cNvSpPr>
          <p:nvPr>
            <p:ph type="title"/>
          </p:nvPr>
        </p:nvSpPr>
        <p:spPr>
          <a:xfrm>
            <a:off x="838200" y="2324554"/>
            <a:ext cx="10515600" cy="1325563"/>
          </a:xfrm>
        </p:spPr>
        <p:txBody>
          <a:bodyPr/>
          <a:lstStyle/>
          <a:p>
            <a:pPr algn="ctr"/>
            <a:r>
              <a:rPr lang="en-US" dirty="0"/>
              <a:t>GROW Coaching Example</a:t>
            </a:r>
          </a:p>
        </p:txBody>
      </p:sp>
      <p:sp>
        <p:nvSpPr>
          <p:cNvPr id="4" name="Slide Number Placeholder 3">
            <a:extLst>
              <a:ext uri="{FF2B5EF4-FFF2-40B4-BE49-F238E27FC236}">
                <a16:creationId xmlns:a16="http://schemas.microsoft.com/office/drawing/2014/main" id="{7E939AD6-B8FD-E14C-BCD3-85F37F4B20E6}"/>
              </a:ext>
            </a:extLst>
          </p:cNvPr>
          <p:cNvSpPr>
            <a:spLocks noGrp="1"/>
          </p:cNvSpPr>
          <p:nvPr>
            <p:ph type="sldNum" sz="quarter" idx="12"/>
          </p:nvPr>
        </p:nvSpPr>
        <p:spPr/>
        <p:txBody>
          <a:bodyPr/>
          <a:lstStyle/>
          <a:p>
            <a:fld id="{D5102B21-BC2D-A946-AC3B-395161CF74C0}" type="slidenum">
              <a:rPr lang="en-US" smtClean="0"/>
              <a:pPr/>
              <a:t>20</a:t>
            </a:fld>
            <a:endParaRPr lang="en-US" dirty="0"/>
          </a:p>
        </p:txBody>
      </p:sp>
    </p:spTree>
    <p:extLst>
      <p:ext uri="{BB962C8B-B14F-4D97-AF65-F5344CB8AC3E}">
        <p14:creationId xmlns:p14="http://schemas.microsoft.com/office/powerpoint/2010/main" val="426251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2D79-E768-F84B-B262-A692DB98303D}"/>
              </a:ext>
            </a:extLst>
          </p:cNvPr>
          <p:cNvSpPr>
            <a:spLocks noGrp="1"/>
          </p:cNvSpPr>
          <p:nvPr>
            <p:ph type="title"/>
          </p:nvPr>
        </p:nvSpPr>
        <p:spPr/>
        <p:txBody>
          <a:bodyPr/>
          <a:lstStyle/>
          <a:p>
            <a:r>
              <a:rPr lang="en-US" dirty="0"/>
              <a:t>What Does the Coach do?</a:t>
            </a:r>
          </a:p>
        </p:txBody>
      </p:sp>
      <p:sp>
        <p:nvSpPr>
          <p:cNvPr id="3" name="Content Placeholder 2">
            <a:extLst>
              <a:ext uri="{FF2B5EF4-FFF2-40B4-BE49-F238E27FC236}">
                <a16:creationId xmlns:a16="http://schemas.microsoft.com/office/drawing/2014/main" id="{C4E4E5E7-4B5C-0B44-AEE9-8845E3522DD5}"/>
              </a:ext>
            </a:extLst>
          </p:cNvPr>
          <p:cNvSpPr>
            <a:spLocks noGrp="1"/>
          </p:cNvSpPr>
          <p:nvPr>
            <p:ph idx="1"/>
          </p:nvPr>
        </p:nvSpPr>
        <p:spPr/>
        <p:txBody>
          <a:bodyPr/>
          <a:lstStyle/>
          <a:p>
            <a:r>
              <a:rPr lang="en-US" dirty="0"/>
              <a:t>Mainly concerned with helping the learner explore what the learner knows</a:t>
            </a:r>
          </a:p>
          <a:p>
            <a:r>
              <a:rPr lang="en-US" dirty="0"/>
              <a:t>Asks open-ended questions that help guide the other person toward a solution they can embody</a:t>
            </a:r>
          </a:p>
          <a:p>
            <a:r>
              <a:rPr lang="en-US" dirty="0"/>
              <a:t>For these next GROW sessions, </a:t>
            </a:r>
            <a:r>
              <a:rPr lang="en-US" b="1" dirty="0"/>
              <a:t>really avoid giving advice</a:t>
            </a:r>
            <a:r>
              <a:rPr lang="en-US" dirty="0"/>
              <a:t>.</a:t>
            </a:r>
          </a:p>
          <a:p>
            <a:r>
              <a:rPr lang="en-US" dirty="0"/>
              <a:t>Instead, focus on asking the best questions</a:t>
            </a:r>
          </a:p>
          <a:p>
            <a:r>
              <a:rPr lang="en-US" b="1" dirty="0"/>
              <a:t>Keep the spotlight on the learner</a:t>
            </a:r>
            <a:r>
              <a:rPr lang="en-US" dirty="0"/>
              <a:t>!</a:t>
            </a:r>
          </a:p>
        </p:txBody>
      </p:sp>
      <p:sp>
        <p:nvSpPr>
          <p:cNvPr id="4" name="Slide Number Placeholder 3">
            <a:extLst>
              <a:ext uri="{FF2B5EF4-FFF2-40B4-BE49-F238E27FC236}">
                <a16:creationId xmlns:a16="http://schemas.microsoft.com/office/drawing/2014/main" id="{284C271F-62C1-BD45-9F74-A8126B2243AB}"/>
              </a:ext>
            </a:extLst>
          </p:cNvPr>
          <p:cNvSpPr>
            <a:spLocks noGrp="1"/>
          </p:cNvSpPr>
          <p:nvPr>
            <p:ph type="sldNum" sz="quarter" idx="12"/>
          </p:nvPr>
        </p:nvSpPr>
        <p:spPr/>
        <p:txBody>
          <a:bodyPr/>
          <a:lstStyle/>
          <a:p>
            <a:fld id="{D5102B21-BC2D-A946-AC3B-395161CF74C0}" type="slidenum">
              <a:rPr lang="en-US" smtClean="0"/>
              <a:pPr/>
              <a:t>21</a:t>
            </a:fld>
            <a:endParaRPr lang="en-US" dirty="0"/>
          </a:p>
        </p:txBody>
      </p:sp>
    </p:spTree>
    <p:extLst>
      <p:ext uri="{BB962C8B-B14F-4D97-AF65-F5344CB8AC3E}">
        <p14:creationId xmlns:p14="http://schemas.microsoft.com/office/powerpoint/2010/main" val="1759664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21">
            <a:extLst>
              <a:ext uri="{FF2B5EF4-FFF2-40B4-BE49-F238E27FC236}">
                <a16:creationId xmlns:a16="http://schemas.microsoft.com/office/drawing/2014/main" id="{48B264CC-CA1A-5C44-A64C-C387E4022172}"/>
              </a:ext>
            </a:extLst>
          </p:cNvPr>
          <p:cNvSpPr/>
          <p:nvPr/>
        </p:nvSpPr>
        <p:spPr>
          <a:xfrm rot="5400000">
            <a:off x="7618010" y="2172701"/>
            <a:ext cx="2504953" cy="4992384"/>
          </a:xfrm>
          <a:custGeom>
            <a:avLst/>
            <a:gdLst>
              <a:gd name="connsiteX0" fmla="*/ 0 w 3762704"/>
              <a:gd name="connsiteY0" fmla="*/ 1881352 h 3762704"/>
              <a:gd name="connsiteX1" fmla="*/ 1881352 w 3762704"/>
              <a:gd name="connsiteY1" fmla="*/ 0 h 3762704"/>
              <a:gd name="connsiteX2" fmla="*/ 3762704 w 3762704"/>
              <a:gd name="connsiteY2" fmla="*/ 1881352 h 3762704"/>
              <a:gd name="connsiteX3" fmla="*/ 1881352 w 3762704"/>
              <a:gd name="connsiteY3" fmla="*/ 3762704 h 3762704"/>
              <a:gd name="connsiteX4" fmla="*/ 0 w 3762704"/>
              <a:gd name="connsiteY4" fmla="*/ 1881352 h 3762704"/>
              <a:gd name="connsiteX0" fmla="*/ 0 w 3762704"/>
              <a:gd name="connsiteY0" fmla="*/ 1881352 h 3762704"/>
              <a:gd name="connsiteX1" fmla="*/ 1881352 w 3762704"/>
              <a:gd name="connsiteY1" fmla="*/ 0 h 3762704"/>
              <a:gd name="connsiteX2" fmla="*/ 3762704 w 3762704"/>
              <a:gd name="connsiteY2" fmla="*/ 1881352 h 3762704"/>
              <a:gd name="connsiteX3" fmla="*/ 1881352 w 3762704"/>
              <a:gd name="connsiteY3" fmla="*/ 3762704 h 3762704"/>
              <a:gd name="connsiteX4" fmla="*/ 0 w 3762704"/>
              <a:gd name="connsiteY4" fmla="*/ 1881352 h 3762704"/>
              <a:gd name="connsiteX0" fmla="*/ 0 w 3762704"/>
              <a:gd name="connsiteY0" fmla="*/ 1881352 h 3762704"/>
              <a:gd name="connsiteX1" fmla="*/ 1881352 w 3762704"/>
              <a:gd name="connsiteY1" fmla="*/ 0 h 3762704"/>
              <a:gd name="connsiteX2" fmla="*/ 3762704 w 3762704"/>
              <a:gd name="connsiteY2" fmla="*/ 1881352 h 3762704"/>
              <a:gd name="connsiteX3" fmla="*/ 1881352 w 3762704"/>
              <a:gd name="connsiteY3" fmla="*/ 3762704 h 3762704"/>
              <a:gd name="connsiteX4" fmla="*/ 0 w 3762704"/>
              <a:gd name="connsiteY4" fmla="*/ 1881352 h 3762704"/>
              <a:gd name="connsiteX0" fmla="*/ 17113 w 1887955"/>
              <a:gd name="connsiteY0" fmla="*/ 1881352 h 3762704"/>
              <a:gd name="connsiteX1" fmla="*/ 6603 w 1887955"/>
              <a:gd name="connsiteY1" fmla="*/ 0 h 3762704"/>
              <a:gd name="connsiteX2" fmla="*/ 1887955 w 1887955"/>
              <a:gd name="connsiteY2" fmla="*/ 1881352 h 3762704"/>
              <a:gd name="connsiteX3" fmla="*/ 6603 w 1887955"/>
              <a:gd name="connsiteY3" fmla="*/ 3762704 h 3762704"/>
              <a:gd name="connsiteX4" fmla="*/ 17113 w 1887955"/>
              <a:gd name="connsiteY4" fmla="*/ 1881352 h 376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955" h="3762704">
                <a:moveTo>
                  <a:pt x="17113" y="1881352"/>
                </a:moveTo>
                <a:cubicBezTo>
                  <a:pt x="17113" y="842310"/>
                  <a:pt x="18596" y="1166649"/>
                  <a:pt x="6603" y="0"/>
                </a:cubicBezTo>
                <a:cubicBezTo>
                  <a:pt x="1045645" y="0"/>
                  <a:pt x="1887955" y="842310"/>
                  <a:pt x="1887955" y="1881352"/>
                </a:cubicBezTo>
                <a:cubicBezTo>
                  <a:pt x="1887955" y="2920394"/>
                  <a:pt x="1045645" y="3762704"/>
                  <a:pt x="6603" y="3762704"/>
                </a:cubicBezTo>
                <a:cubicBezTo>
                  <a:pt x="-12935" y="2532994"/>
                  <a:pt x="17113" y="2920394"/>
                  <a:pt x="17113" y="1881352"/>
                </a:cubicBezTo>
                <a:close/>
              </a:path>
            </a:pathLst>
          </a:custGeom>
          <a:solidFill>
            <a:schemeClr val="bg1">
              <a:lumMod val="75000"/>
            </a:schemeClr>
          </a:solidFill>
          <a:ln>
            <a:solidFill>
              <a:srgbClr val="AFB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501FAB-B806-AA41-97A0-2D1D59448909}"/>
              </a:ext>
            </a:extLst>
          </p:cNvPr>
          <p:cNvSpPr>
            <a:spLocks noGrp="1"/>
          </p:cNvSpPr>
          <p:nvPr>
            <p:ph type="title"/>
          </p:nvPr>
        </p:nvSpPr>
        <p:spPr/>
        <p:txBody>
          <a:bodyPr/>
          <a:lstStyle/>
          <a:p>
            <a:r>
              <a:rPr lang="en-US" dirty="0"/>
              <a:t>GROW Is A Journey</a:t>
            </a:r>
          </a:p>
        </p:txBody>
      </p:sp>
      <p:sp>
        <p:nvSpPr>
          <p:cNvPr id="4" name="Slide Number Placeholder 3">
            <a:extLst>
              <a:ext uri="{FF2B5EF4-FFF2-40B4-BE49-F238E27FC236}">
                <a16:creationId xmlns:a16="http://schemas.microsoft.com/office/drawing/2014/main" id="{94508F40-A549-434C-8AF3-245BAC5E7AFF}"/>
              </a:ext>
            </a:extLst>
          </p:cNvPr>
          <p:cNvSpPr>
            <a:spLocks noGrp="1"/>
          </p:cNvSpPr>
          <p:nvPr>
            <p:ph type="sldNum" sz="quarter" idx="12"/>
          </p:nvPr>
        </p:nvSpPr>
        <p:spPr>
          <a:xfrm>
            <a:off x="8610600" y="6152763"/>
            <a:ext cx="2743200" cy="365125"/>
          </a:xfrm>
        </p:spPr>
        <p:txBody>
          <a:bodyPr/>
          <a:lstStyle/>
          <a:p>
            <a:fld id="{D5102B21-BC2D-A946-AC3B-395161CF74C0}" type="slidenum">
              <a:rPr lang="en-US" smtClean="0"/>
              <a:pPr/>
              <a:t>22</a:t>
            </a:fld>
            <a:endParaRPr lang="en-US" dirty="0"/>
          </a:p>
        </p:txBody>
      </p:sp>
      <p:sp>
        <p:nvSpPr>
          <p:cNvPr id="21" name="TextBox 20">
            <a:extLst>
              <a:ext uri="{FF2B5EF4-FFF2-40B4-BE49-F238E27FC236}">
                <a16:creationId xmlns:a16="http://schemas.microsoft.com/office/drawing/2014/main" id="{D60D0115-435A-0441-BC07-26A6CA8A0845}"/>
              </a:ext>
            </a:extLst>
          </p:cNvPr>
          <p:cNvSpPr txBox="1"/>
          <p:nvPr/>
        </p:nvSpPr>
        <p:spPr>
          <a:xfrm>
            <a:off x="838199" y="1450480"/>
            <a:ext cx="4776990" cy="1384995"/>
          </a:xfrm>
          <a:prstGeom prst="rect">
            <a:avLst/>
          </a:prstGeom>
          <a:noFill/>
        </p:spPr>
        <p:txBody>
          <a:bodyPr wrap="square" rtlCol="0">
            <a:spAutoFit/>
          </a:bodyPr>
          <a:lstStyle/>
          <a:p>
            <a:r>
              <a:rPr lang="en-US" sz="2800" dirty="0"/>
              <a:t>GROW </a:t>
            </a:r>
            <a:r>
              <a:rPr lang="en-US" sz="2800" u="sng" dirty="0"/>
              <a:t>especially</a:t>
            </a:r>
            <a:r>
              <a:rPr lang="en-US" sz="2800" dirty="0"/>
              <a:t> helps people &amp; teams move through the </a:t>
            </a:r>
            <a:r>
              <a:rPr lang="en-US" sz="2800" u="sng" dirty="0"/>
              <a:t>unknown</a:t>
            </a:r>
            <a:r>
              <a:rPr lang="en-US" sz="2800" dirty="0"/>
              <a:t>.</a:t>
            </a:r>
          </a:p>
        </p:txBody>
      </p:sp>
      <p:grpSp>
        <p:nvGrpSpPr>
          <p:cNvPr id="12" name="Group 11">
            <a:extLst>
              <a:ext uri="{FF2B5EF4-FFF2-40B4-BE49-F238E27FC236}">
                <a16:creationId xmlns:a16="http://schemas.microsoft.com/office/drawing/2014/main" id="{32C10578-D8E6-D841-8EF9-83FFC934907B}"/>
              </a:ext>
            </a:extLst>
          </p:cNvPr>
          <p:cNvGrpSpPr/>
          <p:nvPr/>
        </p:nvGrpSpPr>
        <p:grpSpPr>
          <a:xfrm>
            <a:off x="6253659" y="785910"/>
            <a:ext cx="5234296" cy="5243905"/>
            <a:chOff x="6253659" y="1996963"/>
            <a:chExt cx="4025462" cy="4032852"/>
          </a:xfrm>
        </p:grpSpPr>
        <p:sp>
          <p:nvSpPr>
            <p:cNvPr id="3" name="Arc 2">
              <a:extLst>
                <a:ext uri="{FF2B5EF4-FFF2-40B4-BE49-F238E27FC236}">
                  <a16:creationId xmlns:a16="http://schemas.microsoft.com/office/drawing/2014/main" id="{2A395451-D878-6F4A-BB67-0B77AA440154}"/>
                </a:ext>
              </a:extLst>
            </p:cNvPr>
            <p:cNvSpPr/>
            <p:nvPr/>
          </p:nvSpPr>
          <p:spPr>
            <a:xfrm>
              <a:off x="6418122" y="2113026"/>
              <a:ext cx="3751744" cy="3751744"/>
            </a:xfrm>
            <a:prstGeom prst="arc">
              <a:avLst/>
            </a:prstGeom>
            <a:ln w="66675">
              <a:solidFill>
                <a:srgbClr val="8C941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F8781F8-2564-E040-B4B8-DB21628F4770}"/>
                </a:ext>
              </a:extLst>
            </p:cNvPr>
            <p:cNvCxnSpPr>
              <a:cxnSpLocks/>
            </p:cNvCxnSpPr>
            <p:nvPr/>
          </p:nvCxnSpPr>
          <p:spPr>
            <a:xfrm flipV="1">
              <a:off x="8242743" y="1996963"/>
              <a:ext cx="47295" cy="40328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D15E1B-0DAE-DA4E-8E05-A88167BF5528}"/>
                </a:ext>
              </a:extLst>
            </p:cNvPr>
            <p:cNvCxnSpPr>
              <a:cxnSpLocks/>
            </p:cNvCxnSpPr>
            <p:nvPr/>
          </p:nvCxnSpPr>
          <p:spPr>
            <a:xfrm>
              <a:off x="6253659" y="4013389"/>
              <a:ext cx="40254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C0D286-3E55-B941-ABC1-FAACA13B432B}"/>
                </a:ext>
              </a:extLst>
            </p:cNvPr>
            <p:cNvSpPr txBox="1"/>
            <p:nvPr/>
          </p:nvSpPr>
          <p:spPr>
            <a:xfrm>
              <a:off x="8382883" y="2934167"/>
              <a:ext cx="1798566" cy="639082"/>
            </a:xfrm>
            <a:prstGeom prst="rect">
              <a:avLst/>
            </a:prstGeom>
            <a:noFill/>
          </p:spPr>
          <p:txBody>
            <a:bodyPr wrap="square" rtlCol="0">
              <a:spAutoFit/>
            </a:bodyPr>
            <a:lstStyle/>
            <a:p>
              <a:r>
                <a:rPr lang="en-US" sz="2400" dirty="0"/>
                <a:t>1. Competence</a:t>
              </a:r>
              <a:br>
                <a:rPr lang="en-US" sz="2400" dirty="0"/>
              </a:br>
              <a:r>
                <a:rPr lang="en-US" sz="2400" dirty="0"/>
                <a:t>    Support</a:t>
              </a:r>
            </a:p>
          </p:txBody>
        </p:sp>
        <p:sp>
          <p:nvSpPr>
            <p:cNvPr id="22" name="Arc 21">
              <a:extLst>
                <a:ext uri="{FF2B5EF4-FFF2-40B4-BE49-F238E27FC236}">
                  <a16:creationId xmlns:a16="http://schemas.microsoft.com/office/drawing/2014/main" id="{C41A99EF-A02D-944D-9548-D44C5A431766}"/>
                </a:ext>
              </a:extLst>
            </p:cNvPr>
            <p:cNvSpPr/>
            <p:nvPr/>
          </p:nvSpPr>
          <p:spPr>
            <a:xfrm rot="5400000">
              <a:off x="6428853" y="2162394"/>
              <a:ext cx="3751744" cy="3751744"/>
            </a:xfrm>
            <a:prstGeom prst="arc">
              <a:avLst/>
            </a:prstGeom>
            <a:ln w="66675">
              <a:solidFill>
                <a:srgbClr val="8C941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Arc 22">
              <a:extLst>
                <a:ext uri="{FF2B5EF4-FFF2-40B4-BE49-F238E27FC236}">
                  <a16:creationId xmlns:a16="http://schemas.microsoft.com/office/drawing/2014/main" id="{391AFF46-F1AA-3243-9067-971DE496FBF1}"/>
                </a:ext>
              </a:extLst>
            </p:cNvPr>
            <p:cNvSpPr/>
            <p:nvPr/>
          </p:nvSpPr>
          <p:spPr>
            <a:xfrm rot="10800000">
              <a:off x="6349434" y="2160247"/>
              <a:ext cx="3751744" cy="3751744"/>
            </a:xfrm>
            <a:prstGeom prst="arc">
              <a:avLst/>
            </a:prstGeom>
            <a:ln w="66675">
              <a:solidFill>
                <a:srgbClr val="8C941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Arc 23">
              <a:extLst>
                <a:ext uri="{FF2B5EF4-FFF2-40B4-BE49-F238E27FC236}">
                  <a16:creationId xmlns:a16="http://schemas.microsoft.com/office/drawing/2014/main" id="{8BA29A0A-17E3-BE40-BAC7-D3B08A181583}"/>
                </a:ext>
              </a:extLst>
            </p:cNvPr>
            <p:cNvSpPr/>
            <p:nvPr/>
          </p:nvSpPr>
          <p:spPr>
            <a:xfrm rot="16200000">
              <a:off x="6347286" y="2119463"/>
              <a:ext cx="3751744" cy="3751744"/>
            </a:xfrm>
            <a:prstGeom prst="arc">
              <a:avLst/>
            </a:prstGeom>
            <a:ln w="66675">
              <a:solidFill>
                <a:srgbClr val="8C941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96721E80-8D0C-874E-A703-0CECF31CB789}"/>
                </a:ext>
              </a:extLst>
            </p:cNvPr>
            <p:cNvSpPr txBox="1"/>
            <p:nvPr/>
          </p:nvSpPr>
          <p:spPr>
            <a:xfrm>
              <a:off x="8383664" y="4595196"/>
              <a:ext cx="1686803" cy="639082"/>
            </a:xfrm>
            <a:prstGeom prst="rect">
              <a:avLst/>
            </a:prstGeom>
            <a:noFill/>
          </p:spPr>
          <p:txBody>
            <a:bodyPr wrap="square" rtlCol="0">
              <a:spAutoFit/>
            </a:bodyPr>
            <a:lstStyle/>
            <a:p>
              <a:r>
                <a:rPr lang="en-US" sz="2400" dirty="0"/>
                <a:t>2. Belonging</a:t>
              </a:r>
              <a:br>
                <a:rPr lang="en-US" sz="2400" dirty="0"/>
              </a:br>
              <a:r>
                <a:rPr lang="en-US" sz="2400" dirty="0"/>
                <a:t>    Support</a:t>
              </a:r>
            </a:p>
          </p:txBody>
        </p:sp>
        <p:sp>
          <p:nvSpPr>
            <p:cNvPr id="26" name="TextBox 25">
              <a:extLst>
                <a:ext uri="{FF2B5EF4-FFF2-40B4-BE49-F238E27FC236}">
                  <a16:creationId xmlns:a16="http://schemas.microsoft.com/office/drawing/2014/main" id="{ADFCD0C1-5DDB-B749-B96D-53B05FBAAE80}"/>
                </a:ext>
              </a:extLst>
            </p:cNvPr>
            <p:cNvSpPr txBox="1"/>
            <p:nvPr/>
          </p:nvSpPr>
          <p:spPr>
            <a:xfrm>
              <a:off x="6657572" y="4595196"/>
              <a:ext cx="1655256" cy="639082"/>
            </a:xfrm>
            <a:prstGeom prst="rect">
              <a:avLst/>
            </a:prstGeom>
            <a:noFill/>
          </p:spPr>
          <p:txBody>
            <a:bodyPr wrap="square" rtlCol="0">
              <a:spAutoFit/>
            </a:bodyPr>
            <a:lstStyle/>
            <a:p>
              <a:r>
                <a:rPr lang="en-US" sz="2400" dirty="0"/>
                <a:t>3. Learning</a:t>
              </a:r>
              <a:br>
                <a:rPr lang="en-US" sz="2400" dirty="0"/>
              </a:br>
              <a:r>
                <a:rPr lang="en-US" sz="2400" dirty="0"/>
                <a:t>     Support</a:t>
              </a:r>
            </a:p>
          </p:txBody>
        </p:sp>
        <p:sp>
          <p:nvSpPr>
            <p:cNvPr id="27" name="TextBox 26">
              <a:extLst>
                <a:ext uri="{FF2B5EF4-FFF2-40B4-BE49-F238E27FC236}">
                  <a16:creationId xmlns:a16="http://schemas.microsoft.com/office/drawing/2014/main" id="{947781CB-04A0-CB44-9D64-03C4D5907EAB}"/>
                </a:ext>
              </a:extLst>
            </p:cNvPr>
            <p:cNvSpPr txBox="1"/>
            <p:nvPr/>
          </p:nvSpPr>
          <p:spPr>
            <a:xfrm>
              <a:off x="6715171" y="2934167"/>
              <a:ext cx="1666345" cy="355046"/>
            </a:xfrm>
            <a:prstGeom prst="rect">
              <a:avLst/>
            </a:prstGeom>
            <a:noFill/>
          </p:spPr>
          <p:txBody>
            <a:bodyPr wrap="square" rtlCol="0">
              <a:spAutoFit/>
            </a:bodyPr>
            <a:lstStyle/>
            <a:p>
              <a:r>
                <a:rPr lang="en-US" sz="2400" spc="-150" dirty="0"/>
                <a:t>4. Embodiment</a:t>
              </a:r>
              <a:endParaRPr lang="en-US" sz="2400" dirty="0"/>
            </a:p>
          </p:txBody>
        </p:sp>
      </p:grpSp>
      <p:cxnSp>
        <p:nvCxnSpPr>
          <p:cNvPr id="6" name="Straight Arrow Connector 5">
            <a:extLst>
              <a:ext uri="{FF2B5EF4-FFF2-40B4-BE49-F238E27FC236}">
                <a16:creationId xmlns:a16="http://schemas.microsoft.com/office/drawing/2014/main" id="{3CFB2CF2-B0B5-594E-AC28-F36B58CB53C1}"/>
              </a:ext>
            </a:extLst>
          </p:cNvPr>
          <p:cNvCxnSpPr>
            <a:cxnSpLocks/>
          </p:cNvCxnSpPr>
          <p:nvPr/>
        </p:nvCxnSpPr>
        <p:spPr>
          <a:xfrm flipV="1">
            <a:off x="5063686" y="4464535"/>
            <a:ext cx="1310608" cy="97245"/>
          </a:xfrm>
          <a:prstGeom prst="straightConnector1">
            <a:avLst/>
          </a:prstGeom>
          <a:ln w="50800">
            <a:solidFill>
              <a:srgbClr val="8C941E"/>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1BF706-F3A5-E24F-B127-2D309D5CBDC7}"/>
              </a:ext>
            </a:extLst>
          </p:cNvPr>
          <p:cNvCxnSpPr>
            <a:cxnSpLocks/>
          </p:cNvCxnSpPr>
          <p:nvPr/>
        </p:nvCxnSpPr>
        <p:spPr>
          <a:xfrm flipV="1">
            <a:off x="4766443" y="2776044"/>
            <a:ext cx="1637120" cy="1144786"/>
          </a:xfrm>
          <a:prstGeom prst="straightConnector1">
            <a:avLst/>
          </a:prstGeom>
          <a:ln w="50800">
            <a:solidFill>
              <a:srgbClr val="8C941E"/>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E933026-AA2E-454B-A3A3-B583FFDAC12E}"/>
              </a:ext>
            </a:extLst>
          </p:cNvPr>
          <p:cNvSpPr/>
          <p:nvPr/>
        </p:nvSpPr>
        <p:spPr>
          <a:xfrm>
            <a:off x="3226694" y="3818769"/>
            <a:ext cx="403754" cy="204121"/>
          </a:xfrm>
          <a:custGeom>
            <a:avLst/>
            <a:gdLst>
              <a:gd name="connsiteX0" fmla="*/ 0 w 403753"/>
              <a:gd name="connsiteY0" fmla="*/ 201877 h 403753"/>
              <a:gd name="connsiteX1" fmla="*/ 201877 w 403753"/>
              <a:gd name="connsiteY1" fmla="*/ 0 h 403753"/>
              <a:gd name="connsiteX2" fmla="*/ 403754 w 403753"/>
              <a:gd name="connsiteY2" fmla="*/ 201877 h 403753"/>
              <a:gd name="connsiteX3" fmla="*/ 201877 w 403753"/>
              <a:gd name="connsiteY3" fmla="*/ 403754 h 403753"/>
              <a:gd name="connsiteX4" fmla="*/ 0 w 403753"/>
              <a:gd name="connsiteY4" fmla="*/ 201877 h 403753"/>
              <a:gd name="connsiteX0" fmla="*/ 11724 w 427202"/>
              <a:gd name="connsiteY0" fmla="*/ 201877 h 403977"/>
              <a:gd name="connsiteX1" fmla="*/ 213601 w 427202"/>
              <a:gd name="connsiteY1" fmla="*/ 0 h 403977"/>
              <a:gd name="connsiteX2" fmla="*/ 415478 w 427202"/>
              <a:gd name="connsiteY2" fmla="*/ 201877 h 403977"/>
              <a:gd name="connsiteX3" fmla="*/ 213601 w 427202"/>
              <a:gd name="connsiteY3" fmla="*/ 403754 h 403977"/>
              <a:gd name="connsiteX4" fmla="*/ 11724 w 427202"/>
              <a:gd name="connsiteY4" fmla="*/ 201877 h 403977"/>
              <a:gd name="connsiteX0" fmla="*/ 0 w 403754"/>
              <a:gd name="connsiteY0" fmla="*/ 201877 h 227111"/>
              <a:gd name="connsiteX1" fmla="*/ 201877 w 403754"/>
              <a:gd name="connsiteY1" fmla="*/ 0 h 227111"/>
              <a:gd name="connsiteX2" fmla="*/ 403754 w 403754"/>
              <a:gd name="connsiteY2" fmla="*/ 201877 h 227111"/>
              <a:gd name="connsiteX3" fmla="*/ 0 w 403754"/>
              <a:gd name="connsiteY3" fmla="*/ 201877 h 227111"/>
              <a:gd name="connsiteX0" fmla="*/ 0 w 403754"/>
              <a:gd name="connsiteY0" fmla="*/ 201877 h 232558"/>
              <a:gd name="connsiteX1" fmla="*/ 201877 w 403754"/>
              <a:gd name="connsiteY1" fmla="*/ 0 h 232558"/>
              <a:gd name="connsiteX2" fmla="*/ 403754 w 403754"/>
              <a:gd name="connsiteY2" fmla="*/ 201877 h 232558"/>
              <a:gd name="connsiteX3" fmla="*/ 0 w 403754"/>
              <a:gd name="connsiteY3" fmla="*/ 201877 h 232558"/>
              <a:gd name="connsiteX0" fmla="*/ 0 w 403754"/>
              <a:gd name="connsiteY0" fmla="*/ 201877 h 232558"/>
              <a:gd name="connsiteX1" fmla="*/ 201877 w 403754"/>
              <a:gd name="connsiteY1" fmla="*/ 0 h 232558"/>
              <a:gd name="connsiteX2" fmla="*/ 403754 w 403754"/>
              <a:gd name="connsiteY2" fmla="*/ 201877 h 232558"/>
              <a:gd name="connsiteX3" fmla="*/ 0 w 403754"/>
              <a:gd name="connsiteY3" fmla="*/ 201877 h 232558"/>
              <a:gd name="connsiteX0" fmla="*/ 0 w 403754"/>
              <a:gd name="connsiteY0" fmla="*/ 201877 h 220998"/>
              <a:gd name="connsiteX1" fmla="*/ 201877 w 403754"/>
              <a:gd name="connsiteY1" fmla="*/ 0 h 220998"/>
              <a:gd name="connsiteX2" fmla="*/ 403754 w 403754"/>
              <a:gd name="connsiteY2" fmla="*/ 201877 h 220998"/>
              <a:gd name="connsiteX3" fmla="*/ 0 w 403754"/>
              <a:gd name="connsiteY3" fmla="*/ 201877 h 220998"/>
              <a:gd name="connsiteX0" fmla="*/ 0 w 403754"/>
              <a:gd name="connsiteY0" fmla="*/ 201877 h 216821"/>
              <a:gd name="connsiteX1" fmla="*/ 201877 w 403754"/>
              <a:gd name="connsiteY1" fmla="*/ 0 h 216821"/>
              <a:gd name="connsiteX2" fmla="*/ 403754 w 403754"/>
              <a:gd name="connsiteY2" fmla="*/ 201877 h 216821"/>
              <a:gd name="connsiteX3" fmla="*/ 0 w 403754"/>
              <a:gd name="connsiteY3" fmla="*/ 201877 h 216821"/>
              <a:gd name="connsiteX0" fmla="*/ 0 w 403754"/>
              <a:gd name="connsiteY0" fmla="*/ 201877 h 216821"/>
              <a:gd name="connsiteX1" fmla="*/ 201877 w 403754"/>
              <a:gd name="connsiteY1" fmla="*/ 0 h 216821"/>
              <a:gd name="connsiteX2" fmla="*/ 403754 w 403754"/>
              <a:gd name="connsiteY2" fmla="*/ 201877 h 216821"/>
              <a:gd name="connsiteX3" fmla="*/ 0 w 403754"/>
              <a:gd name="connsiteY3" fmla="*/ 201877 h 216821"/>
              <a:gd name="connsiteX0" fmla="*/ 0 w 403754"/>
              <a:gd name="connsiteY0" fmla="*/ 201877 h 204121"/>
              <a:gd name="connsiteX1" fmla="*/ 201877 w 403754"/>
              <a:gd name="connsiteY1" fmla="*/ 0 h 204121"/>
              <a:gd name="connsiteX2" fmla="*/ 403754 w 403754"/>
              <a:gd name="connsiteY2" fmla="*/ 201877 h 204121"/>
              <a:gd name="connsiteX3" fmla="*/ 0 w 403754"/>
              <a:gd name="connsiteY3" fmla="*/ 201877 h 204121"/>
            </a:gdLst>
            <a:ahLst/>
            <a:cxnLst>
              <a:cxn ang="0">
                <a:pos x="connsiteX0" y="connsiteY0"/>
              </a:cxn>
              <a:cxn ang="0">
                <a:pos x="connsiteX1" y="connsiteY1"/>
              </a:cxn>
              <a:cxn ang="0">
                <a:pos x="connsiteX2" y="connsiteY2"/>
              </a:cxn>
              <a:cxn ang="0">
                <a:pos x="connsiteX3" y="connsiteY3"/>
              </a:cxn>
            </a:cxnLst>
            <a:rect l="l" t="t" r="r" b="b"/>
            <a:pathLst>
              <a:path w="403754" h="204121">
                <a:moveTo>
                  <a:pt x="0" y="201877"/>
                </a:moveTo>
                <a:cubicBezTo>
                  <a:pt x="0" y="90383"/>
                  <a:pt x="90383" y="0"/>
                  <a:pt x="201877" y="0"/>
                </a:cubicBezTo>
                <a:cubicBezTo>
                  <a:pt x="313371" y="0"/>
                  <a:pt x="403754" y="90383"/>
                  <a:pt x="403754" y="201877"/>
                </a:cubicBezTo>
                <a:cubicBezTo>
                  <a:pt x="179608" y="206948"/>
                  <a:pt x="168275" y="201835"/>
                  <a:pt x="0" y="201877"/>
                </a:cubicBezTo>
                <a:close/>
              </a:path>
            </a:pathLst>
          </a:custGeom>
          <a:solidFill>
            <a:schemeClr val="bg1"/>
          </a:solidFill>
          <a:ln w="50800">
            <a:solidFill>
              <a:srgbClr val="8C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a:extLst>
              <a:ext uri="{FF2B5EF4-FFF2-40B4-BE49-F238E27FC236}">
                <a16:creationId xmlns:a16="http://schemas.microsoft.com/office/drawing/2014/main" id="{4A555074-417A-454E-BD1C-B402AEE06551}"/>
              </a:ext>
            </a:extLst>
          </p:cNvPr>
          <p:cNvSpPr txBox="1"/>
          <p:nvPr/>
        </p:nvSpPr>
        <p:spPr>
          <a:xfrm>
            <a:off x="3683072" y="3728477"/>
            <a:ext cx="2166743" cy="461665"/>
          </a:xfrm>
          <a:prstGeom prst="rect">
            <a:avLst/>
          </a:prstGeom>
          <a:noFill/>
        </p:spPr>
        <p:txBody>
          <a:bodyPr wrap="square" rtlCol="0">
            <a:spAutoFit/>
          </a:bodyPr>
          <a:lstStyle/>
          <a:p>
            <a:r>
              <a:rPr lang="en-US" sz="2400" dirty="0"/>
              <a:t>Known</a:t>
            </a:r>
          </a:p>
        </p:txBody>
      </p:sp>
      <p:sp>
        <p:nvSpPr>
          <p:cNvPr id="30" name="TextBox 29">
            <a:extLst>
              <a:ext uri="{FF2B5EF4-FFF2-40B4-BE49-F238E27FC236}">
                <a16:creationId xmlns:a16="http://schemas.microsoft.com/office/drawing/2014/main" id="{92832FA0-8578-F341-8046-39E909D42552}"/>
              </a:ext>
            </a:extLst>
          </p:cNvPr>
          <p:cNvSpPr txBox="1"/>
          <p:nvPr/>
        </p:nvSpPr>
        <p:spPr>
          <a:xfrm>
            <a:off x="3683072" y="4330948"/>
            <a:ext cx="2166743" cy="461665"/>
          </a:xfrm>
          <a:prstGeom prst="rect">
            <a:avLst/>
          </a:prstGeom>
          <a:noFill/>
        </p:spPr>
        <p:txBody>
          <a:bodyPr wrap="square" rtlCol="0">
            <a:spAutoFit/>
          </a:bodyPr>
          <a:lstStyle/>
          <a:p>
            <a:r>
              <a:rPr lang="en-US" sz="2400" dirty="0"/>
              <a:t>Unknown</a:t>
            </a:r>
          </a:p>
        </p:txBody>
      </p:sp>
      <p:sp>
        <p:nvSpPr>
          <p:cNvPr id="31" name="Oval 10">
            <a:extLst>
              <a:ext uri="{FF2B5EF4-FFF2-40B4-BE49-F238E27FC236}">
                <a16:creationId xmlns:a16="http://schemas.microsoft.com/office/drawing/2014/main" id="{DE699900-937B-2640-A8E6-D1DF6F7CE4FF}"/>
              </a:ext>
            </a:extLst>
          </p:cNvPr>
          <p:cNvSpPr/>
          <p:nvPr/>
        </p:nvSpPr>
        <p:spPr>
          <a:xfrm rot="10800000">
            <a:off x="3218447" y="4459719"/>
            <a:ext cx="403754" cy="204121"/>
          </a:xfrm>
          <a:custGeom>
            <a:avLst/>
            <a:gdLst>
              <a:gd name="connsiteX0" fmla="*/ 0 w 403753"/>
              <a:gd name="connsiteY0" fmla="*/ 201877 h 403753"/>
              <a:gd name="connsiteX1" fmla="*/ 201877 w 403753"/>
              <a:gd name="connsiteY1" fmla="*/ 0 h 403753"/>
              <a:gd name="connsiteX2" fmla="*/ 403754 w 403753"/>
              <a:gd name="connsiteY2" fmla="*/ 201877 h 403753"/>
              <a:gd name="connsiteX3" fmla="*/ 201877 w 403753"/>
              <a:gd name="connsiteY3" fmla="*/ 403754 h 403753"/>
              <a:gd name="connsiteX4" fmla="*/ 0 w 403753"/>
              <a:gd name="connsiteY4" fmla="*/ 201877 h 403753"/>
              <a:gd name="connsiteX0" fmla="*/ 11724 w 427202"/>
              <a:gd name="connsiteY0" fmla="*/ 201877 h 403977"/>
              <a:gd name="connsiteX1" fmla="*/ 213601 w 427202"/>
              <a:gd name="connsiteY1" fmla="*/ 0 h 403977"/>
              <a:gd name="connsiteX2" fmla="*/ 415478 w 427202"/>
              <a:gd name="connsiteY2" fmla="*/ 201877 h 403977"/>
              <a:gd name="connsiteX3" fmla="*/ 213601 w 427202"/>
              <a:gd name="connsiteY3" fmla="*/ 403754 h 403977"/>
              <a:gd name="connsiteX4" fmla="*/ 11724 w 427202"/>
              <a:gd name="connsiteY4" fmla="*/ 201877 h 403977"/>
              <a:gd name="connsiteX0" fmla="*/ 0 w 403754"/>
              <a:gd name="connsiteY0" fmla="*/ 201877 h 227111"/>
              <a:gd name="connsiteX1" fmla="*/ 201877 w 403754"/>
              <a:gd name="connsiteY1" fmla="*/ 0 h 227111"/>
              <a:gd name="connsiteX2" fmla="*/ 403754 w 403754"/>
              <a:gd name="connsiteY2" fmla="*/ 201877 h 227111"/>
              <a:gd name="connsiteX3" fmla="*/ 0 w 403754"/>
              <a:gd name="connsiteY3" fmla="*/ 201877 h 227111"/>
              <a:gd name="connsiteX0" fmla="*/ 0 w 403754"/>
              <a:gd name="connsiteY0" fmla="*/ 201877 h 232558"/>
              <a:gd name="connsiteX1" fmla="*/ 201877 w 403754"/>
              <a:gd name="connsiteY1" fmla="*/ 0 h 232558"/>
              <a:gd name="connsiteX2" fmla="*/ 403754 w 403754"/>
              <a:gd name="connsiteY2" fmla="*/ 201877 h 232558"/>
              <a:gd name="connsiteX3" fmla="*/ 0 w 403754"/>
              <a:gd name="connsiteY3" fmla="*/ 201877 h 232558"/>
              <a:gd name="connsiteX0" fmla="*/ 0 w 403754"/>
              <a:gd name="connsiteY0" fmla="*/ 201877 h 232558"/>
              <a:gd name="connsiteX1" fmla="*/ 201877 w 403754"/>
              <a:gd name="connsiteY1" fmla="*/ 0 h 232558"/>
              <a:gd name="connsiteX2" fmla="*/ 403754 w 403754"/>
              <a:gd name="connsiteY2" fmla="*/ 201877 h 232558"/>
              <a:gd name="connsiteX3" fmla="*/ 0 w 403754"/>
              <a:gd name="connsiteY3" fmla="*/ 201877 h 232558"/>
              <a:gd name="connsiteX0" fmla="*/ 0 w 403754"/>
              <a:gd name="connsiteY0" fmla="*/ 201877 h 220998"/>
              <a:gd name="connsiteX1" fmla="*/ 201877 w 403754"/>
              <a:gd name="connsiteY1" fmla="*/ 0 h 220998"/>
              <a:gd name="connsiteX2" fmla="*/ 403754 w 403754"/>
              <a:gd name="connsiteY2" fmla="*/ 201877 h 220998"/>
              <a:gd name="connsiteX3" fmla="*/ 0 w 403754"/>
              <a:gd name="connsiteY3" fmla="*/ 201877 h 220998"/>
              <a:gd name="connsiteX0" fmla="*/ 0 w 403754"/>
              <a:gd name="connsiteY0" fmla="*/ 201877 h 216821"/>
              <a:gd name="connsiteX1" fmla="*/ 201877 w 403754"/>
              <a:gd name="connsiteY1" fmla="*/ 0 h 216821"/>
              <a:gd name="connsiteX2" fmla="*/ 403754 w 403754"/>
              <a:gd name="connsiteY2" fmla="*/ 201877 h 216821"/>
              <a:gd name="connsiteX3" fmla="*/ 0 w 403754"/>
              <a:gd name="connsiteY3" fmla="*/ 201877 h 216821"/>
              <a:gd name="connsiteX0" fmla="*/ 0 w 403754"/>
              <a:gd name="connsiteY0" fmla="*/ 201877 h 216821"/>
              <a:gd name="connsiteX1" fmla="*/ 201877 w 403754"/>
              <a:gd name="connsiteY1" fmla="*/ 0 h 216821"/>
              <a:gd name="connsiteX2" fmla="*/ 403754 w 403754"/>
              <a:gd name="connsiteY2" fmla="*/ 201877 h 216821"/>
              <a:gd name="connsiteX3" fmla="*/ 0 w 403754"/>
              <a:gd name="connsiteY3" fmla="*/ 201877 h 216821"/>
              <a:gd name="connsiteX0" fmla="*/ 0 w 403754"/>
              <a:gd name="connsiteY0" fmla="*/ 201877 h 204121"/>
              <a:gd name="connsiteX1" fmla="*/ 201877 w 403754"/>
              <a:gd name="connsiteY1" fmla="*/ 0 h 204121"/>
              <a:gd name="connsiteX2" fmla="*/ 403754 w 403754"/>
              <a:gd name="connsiteY2" fmla="*/ 201877 h 204121"/>
              <a:gd name="connsiteX3" fmla="*/ 0 w 403754"/>
              <a:gd name="connsiteY3" fmla="*/ 201877 h 204121"/>
            </a:gdLst>
            <a:ahLst/>
            <a:cxnLst>
              <a:cxn ang="0">
                <a:pos x="connsiteX0" y="connsiteY0"/>
              </a:cxn>
              <a:cxn ang="0">
                <a:pos x="connsiteX1" y="connsiteY1"/>
              </a:cxn>
              <a:cxn ang="0">
                <a:pos x="connsiteX2" y="connsiteY2"/>
              </a:cxn>
              <a:cxn ang="0">
                <a:pos x="connsiteX3" y="connsiteY3"/>
              </a:cxn>
            </a:cxnLst>
            <a:rect l="l" t="t" r="r" b="b"/>
            <a:pathLst>
              <a:path w="403754" h="204121">
                <a:moveTo>
                  <a:pt x="0" y="201877"/>
                </a:moveTo>
                <a:cubicBezTo>
                  <a:pt x="0" y="90383"/>
                  <a:pt x="90383" y="0"/>
                  <a:pt x="201877" y="0"/>
                </a:cubicBezTo>
                <a:cubicBezTo>
                  <a:pt x="313371" y="0"/>
                  <a:pt x="403754" y="90383"/>
                  <a:pt x="403754" y="201877"/>
                </a:cubicBezTo>
                <a:cubicBezTo>
                  <a:pt x="179608" y="206948"/>
                  <a:pt x="168275" y="201835"/>
                  <a:pt x="0" y="201877"/>
                </a:cubicBezTo>
                <a:close/>
              </a:path>
            </a:pathLst>
          </a:custGeom>
          <a:solidFill>
            <a:schemeClr val="bg1">
              <a:lumMod val="85000"/>
            </a:schemeClr>
          </a:solidFill>
          <a:ln w="50800">
            <a:solidFill>
              <a:srgbClr val="8C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1799523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AD34-0198-7544-AE70-1E8434A1C176}"/>
              </a:ext>
            </a:extLst>
          </p:cNvPr>
          <p:cNvSpPr>
            <a:spLocks noGrp="1"/>
          </p:cNvSpPr>
          <p:nvPr>
            <p:ph type="title"/>
          </p:nvPr>
        </p:nvSpPr>
        <p:spPr/>
        <p:txBody>
          <a:bodyPr/>
          <a:lstStyle/>
          <a:p>
            <a:r>
              <a:rPr lang="en-US" dirty="0"/>
              <a:t>GROW is Really Strong in the Unknown</a:t>
            </a:r>
          </a:p>
        </p:txBody>
      </p:sp>
      <p:sp>
        <p:nvSpPr>
          <p:cNvPr id="3" name="Content Placeholder 2">
            <a:extLst>
              <a:ext uri="{FF2B5EF4-FFF2-40B4-BE49-F238E27FC236}">
                <a16:creationId xmlns:a16="http://schemas.microsoft.com/office/drawing/2014/main" id="{6023BC14-88C5-4F42-9908-E100D229911F}"/>
              </a:ext>
            </a:extLst>
          </p:cNvPr>
          <p:cNvSpPr>
            <a:spLocks noGrp="1"/>
          </p:cNvSpPr>
          <p:nvPr>
            <p:ph idx="1"/>
          </p:nvPr>
        </p:nvSpPr>
        <p:spPr/>
        <p:txBody>
          <a:bodyPr/>
          <a:lstStyle/>
          <a:p>
            <a:r>
              <a:rPr lang="en-US" dirty="0"/>
              <a:t>Often no one really knows the best path forward, so it’s a matter of exploration to find the best path. The GROW process is a pathfinding process.</a:t>
            </a:r>
          </a:p>
          <a:p>
            <a:r>
              <a:rPr lang="en-US" dirty="0"/>
              <a:t>Our study taught us that people need to feel their leaders beside them, exploring with them. </a:t>
            </a:r>
          </a:p>
          <a:p>
            <a:r>
              <a:rPr lang="en-US" dirty="0"/>
              <a:t>Some support does come from people who know the answers. Of course. Awesome!  </a:t>
            </a:r>
          </a:p>
          <a:p>
            <a:pPr marL="0" indent="0">
              <a:buNone/>
            </a:pPr>
            <a:r>
              <a:rPr lang="en-US" dirty="0"/>
              <a:t> </a:t>
            </a:r>
          </a:p>
        </p:txBody>
      </p:sp>
      <p:sp>
        <p:nvSpPr>
          <p:cNvPr id="4" name="Slide Number Placeholder 3">
            <a:extLst>
              <a:ext uri="{FF2B5EF4-FFF2-40B4-BE49-F238E27FC236}">
                <a16:creationId xmlns:a16="http://schemas.microsoft.com/office/drawing/2014/main" id="{D22816D7-80EC-9B42-A359-6DC09E957E34}"/>
              </a:ext>
            </a:extLst>
          </p:cNvPr>
          <p:cNvSpPr>
            <a:spLocks noGrp="1"/>
          </p:cNvSpPr>
          <p:nvPr>
            <p:ph type="sldNum" sz="quarter" idx="12"/>
          </p:nvPr>
        </p:nvSpPr>
        <p:spPr/>
        <p:txBody>
          <a:bodyPr/>
          <a:lstStyle/>
          <a:p>
            <a:fld id="{D5102B21-BC2D-A946-AC3B-395161CF74C0}" type="slidenum">
              <a:rPr lang="en-US" smtClean="0"/>
              <a:pPr/>
              <a:t>23</a:t>
            </a:fld>
            <a:endParaRPr lang="en-US" dirty="0"/>
          </a:p>
        </p:txBody>
      </p:sp>
    </p:spTree>
    <p:extLst>
      <p:ext uri="{BB962C8B-B14F-4D97-AF65-F5344CB8AC3E}">
        <p14:creationId xmlns:p14="http://schemas.microsoft.com/office/powerpoint/2010/main" val="199814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5421-4B07-B14D-84F1-83CD4C8191D7}"/>
              </a:ext>
            </a:extLst>
          </p:cNvPr>
          <p:cNvSpPr>
            <a:spLocks noGrp="1"/>
          </p:cNvSpPr>
          <p:nvPr>
            <p:ph type="title"/>
          </p:nvPr>
        </p:nvSpPr>
        <p:spPr/>
        <p:txBody>
          <a:bodyPr/>
          <a:lstStyle/>
          <a:p>
            <a:r>
              <a:rPr lang="en-US" dirty="0"/>
              <a:t>The GROW Coaching Exercise</a:t>
            </a:r>
          </a:p>
        </p:txBody>
      </p:sp>
      <p:sp>
        <p:nvSpPr>
          <p:cNvPr id="3" name="Content Placeholder 2">
            <a:extLst>
              <a:ext uri="{FF2B5EF4-FFF2-40B4-BE49-F238E27FC236}">
                <a16:creationId xmlns:a16="http://schemas.microsoft.com/office/drawing/2014/main" id="{973240A4-F165-0947-A737-79D96E08A209}"/>
              </a:ext>
            </a:extLst>
          </p:cNvPr>
          <p:cNvSpPr>
            <a:spLocks noGrp="1"/>
          </p:cNvSpPr>
          <p:nvPr>
            <p:ph idx="1"/>
          </p:nvPr>
        </p:nvSpPr>
        <p:spPr/>
        <p:txBody>
          <a:bodyPr/>
          <a:lstStyle/>
          <a:p>
            <a:r>
              <a:rPr lang="en-US" dirty="0"/>
              <a:t>Each of you will have </a:t>
            </a:r>
            <a:r>
              <a:rPr lang="en-US" b="1" dirty="0"/>
              <a:t>10 minutes </a:t>
            </a:r>
            <a:r>
              <a:rPr lang="en-US" dirty="0"/>
              <a:t>to coach the other</a:t>
            </a:r>
          </a:p>
          <a:p>
            <a:r>
              <a:rPr lang="en-US" dirty="0"/>
              <a:t>When you’re coaching, </a:t>
            </a:r>
            <a:r>
              <a:rPr lang="en-US" i="1" dirty="0"/>
              <a:t>intend</a:t>
            </a:r>
            <a:r>
              <a:rPr lang="en-US" dirty="0"/>
              <a:t> to guide your partner to an </a:t>
            </a:r>
            <a:r>
              <a:rPr lang="en-US" i="1" dirty="0"/>
              <a:t>embodied</a:t>
            </a:r>
            <a:r>
              <a:rPr lang="en-US" dirty="0"/>
              <a:t> commitment using the questions supplied on your worksheets</a:t>
            </a:r>
          </a:p>
          <a:p>
            <a:r>
              <a:rPr lang="en-US" dirty="0"/>
              <a:t>Don’t worry too much if you don’t complete it</a:t>
            </a:r>
          </a:p>
          <a:p>
            <a:r>
              <a:rPr lang="en-US" dirty="0"/>
              <a:t>There’s value in every step of the GROW process</a:t>
            </a:r>
          </a:p>
        </p:txBody>
      </p:sp>
      <p:sp>
        <p:nvSpPr>
          <p:cNvPr id="4" name="Slide Number Placeholder 3">
            <a:extLst>
              <a:ext uri="{FF2B5EF4-FFF2-40B4-BE49-F238E27FC236}">
                <a16:creationId xmlns:a16="http://schemas.microsoft.com/office/drawing/2014/main" id="{489976E5-FC83-B443-B524-7A5E0BAD8825}"/>
              </a:ext>
            </a:extLst>
          </p:cNvPr>
          <p:cNvSpPr>
            <a:spLocks noGrp="1"/>
          </p:cNvSpPr>
          <p:nvPr>
            <p:ph type="sldNum" sz="quarter" idx="12"/>
          </p:nvPr>
        </p:nvSpPr>
        <p:spPr/>
        <p:txBody>
          <a:bodyPr/>
          <a:lstStyle/>
          <a:p>
            <a:fld id="{D5102B21-BC2D-A946-AC3B-395161CF74C0}" type="slidenum">
              <a:rPr lang="en-US" smtClean="0"/>
              <a:pPr/>
              <a:t>24</a:t>
            </a:fld>
            <a:endParaRPr lang="en-US" dirty="0"/>
          </a:p>
        </p:txBody>
      </p:sp>
    </p:spTree>
    <p:extLst>
      <p:ext uri="{BB962C8B-B14F-4D97-AF65-F5344CB8AC3E}">
        <p14:creationId xmlns:p14="http://schemas.microsoft.com/office/powerpoint/2010/main" val="2221828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A51E-8956-41AD-81D2-D785CC9F4AE2}"/>
              </a:ext>
            </a:extLst>
          </p:cNvPr>
          <p:cNvSpPr>
            <a:spLocks noGrp="1"/>
          </p:cNvSpPr>
          <p:nvPr>
            <p:ph type="title"/>
          </p:nvPr>
        </p:nvSpPr>
        <p:spPr/>
        <p:txBody>
          <a:bodyPr/>
          <a:lstStyle/>
          <a:p>
            <a:r>
              <a:rPr lang="en-US" dirty="0"/>
              <a:t>Your Turn! </a:t>
            </a:r>
          </a:p>
        </p:txBody>
      </p:sp>
      <p:sp>
        <p:nvSpPr>
          <p:cNvPr id="3" name="Content Placeholder 2">
            <a:extLst>
              <a:ext uri="{FF2B5EF4-FFF2-40B4-BE49-F238E27FC236}">
                <a16:creationId xmlns:a16="http://schemas.microsoft.com/office/drawing/2014/main" id="{78FD5E6E-8431-41C6-84EA-781B7625ED38}"/>
              </a:ext>
            </a:extLst>
          </p:cNvPr>
          <p:cNvSpPr>
            <a:spLocks noGrp="1"/>
          </p:cNvSpPr>
          <p:nvPr>
            <p:ph idx="1"/>
          </p:nvPr>
        </p:nvSpPr>
        <p:spPr/>
        <p:txBody>
          <a:bodyPr/>
          <a:lstStyle/>
          <a:p>
            <a:r>
              <a:rPr lang="en-US" dirty="0"/>
              <a:t>Partners, choose who will be the coach first</a:t>
            </a:r>
          </a:p>
          <a:p>
            <a:r>
              <a:rPr lang="en-US" dirty="0"/>
              <a:t>Learners, decide on a challenge you’d like coaching on</a:t>
            </a:r>
          </a:p>
          <a:p>
            <a:endParaRPr lang="en-US" dirty="0"/>
          </a:p>
        </p:txBody>
      </p:sp>
      <p:sp>
        <p:nvSpPr>
          <p:cNvPr id="4" name="Slide Number Placeholder 3">
            <a:extLst>
              <a:ext uri="{FF2B5EF4-FFF2-40B4-BE49-F238E27FC236}">
                <a16:creationId xmlns:a16="http://schemas.microsoft.com/office/drawing/2014/main" id="{19B44D0A-C477-4DFD-8B8B-525E9D22D65F}"/>
              </a:ext>
            </a:extLst>
          </p:cNvPr>
          <p:cNvSpPr>
            <a:spLocks noGrp="1"/>
          </p:cNvSpPr>
          <p:nvPr>
            <p:ph type="sldNum" sz="quarter" idx="12"/>
          </p:nvPr>
        </p:nvSpPr>
        <p:spPr/>
        <p:txBody>
          <a:bodyPr/>
          <a:lstStyle/>
          <a:p>
            <a:fld id="{D5102B21-BC2D-A946-AC3B-395161CF74C0}" type="slidenum">
              <a:rPr lang="en-US" smtClean="0"/>
              <a:pPr/>
              <a:t>25</a:t>
            </a:fld>
            <a:endParaRPr lang="en-US" dirty="0"/>
          </a:p>
        </p:txBody>
      </p:sp>
    </p:spTree>
    <p:extLst>
      <p:ext uri="{BB962C8B-B14F-4D97-AF65-F5344CB8AC3E}">
        <p14:creationId xmlns:p14="http://schemas.microsoft.com/office/powerpoint/2010/main" val="1044168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2D79-E768-F84B-B262-A692DB98303D}"/>
              </a:ext>
            </a:extLst>
          </p:cNvPr>
          <p:cNvSpPr>
            <a:spLocks noGrp="1"/>
          </p:cNvSpPr>
          <p:nvPr>
            <p:ph type="title"/>
          </p:nvPr>
        </p:nvSpPr>
        <p:spPr/>
        <p:txBody>
          <a:bodyPr/>
          <a:lstStyle/>
          <a:p>
            <a:r>
              <a:rPr lang="en-US" dirty="0"/>
              <a:t>Coaches, Remember...</a:t>
            </a:r>
          </a:p>
        </p:txBody>
      </p:sp>
      <p:sp>
        <p:nvSpPr>
          <p:cNvPr id="3" name="Content Placeholder 2">
            <a:extLst>
              <a:ext uri="{FF2B5EF4-FFF2-40B4-BE49-F238E27FC236}">
                <a16:creationId xmlns:a16="http://schemas.microsoft.com/office/drawing/2014/main" id="{C4E4E5E7-4B5C-0B44-AEE9-8845E3522DD5}"/>
              </a:ext>
            </a:extLst>
          </p:cNvPr>
          <p:cNvSpPr>
            <a:spLocks noGrp="1"/>
          </p:cNvSpPr>
          <p:nvPr>
            <p:ph idx="1"/>
          </p:nvPr>
        </p:nvSpPr>
        <p:spPr/>
        <p:txBody>
          <a:bodyPr/>
          <a:lstStyle/>
          <a:p>
            <a:pPr>
              <a:lnSpc>
                <a:spcPct val="100000"/>
              </a:lnSpc>
            </a:pPr>
            <a:r>
              <a:rPr lang="en-US" dirty="0"/>
              <a:t>Help the other person </a:t>
            </a:r>
            <a:r>
              <a:rPr lang="en-US" b="1" dirty="0"/>
              <a:t>explore</a:t>
            </a:r>
            <a:r>
              <a:rPr lang="en-US" dirty="0"/>
              <a:t> what they know</a:t>
            </a:r>
          </a:p>
          <a:p>
            <a:pPr>
              <a:lnSpc>
                <a:spcPct val="100000"/>
              </a:lnSpc>
            </a:pPr>
            <a:r>
              <a:rPr lang="en-US" b="1" dirty="0"/>
              <a:t>Use the worksheet liberally for questions!</a:t>
            </a:r>
          </a:p>
          <a:p>
            <a:pPr>
              <a:lnSpc>
                <a:spcPct val="100000"/>
              </a:lnSpc>
            </a:pPr>
            <a:r>
              <a:rPr lang="en-US" dirty="0"/>
              <a:t>Avoid advice giving</a:t>
            </a:r>
          </a:p>
          <a:p>
            <a:pPr>
              <a:lnSpc>
                <a:spcPct val="100000"/>
              </a:lnSpc>
            </a:pPr>
            <a:r>
              <a:rPr lang="en-US" b="1" dirty="0"/>
              <a:t>Keep the spotlight on the learner</a:t>
            </a:r>
            <a:r>
              <a:rPr lang="en-US" dirty="0"/>
              <a:t>!</a:t>
            </a:r>
          </a:p>
        </p:txBody>
      </p:sp>
      <p:sp>
        <p:nvSpPr>
          <p:cNvPr id="4" name="Slide Number Placeholder 3">
            <a:extLst>
              <a:ext uri="{FF2B5EF4-FFF2-40B4-BE49-F238E27FC236}">
                <a16:creationId xmlns:a16="http://schemas.microsoft.com/office/drawing/2014/main" id="{284C271F-62C1-BD45-9F74-A8126B2243AB}"/>
              </a:ext>
            </a:extLst>
          </p:cNvPr>
          <p:cNvSpPr>
            <a:spLocks noGrp="1"/>
          </p:cNvSpPr>
          <p:nvPr>
            <p:ph type="sldNum" sz="quarter" idx="12"/>
          </p:nvPr>
        </p:nvSpPr>
        <p:spPr/>
        <p:txBody>
          <a:bodyPr/>
          <a:lstStyle/>
          <a:p>
            <a:fld id="{D5102B21-BC2D-A946-AC3B-395161CF74C0}" type="slidenum">
              <a:rPr lang="en-US" smtClean="0"/>
              <a:pPr/>
              <a:t>26</a:t>
            </a:fld>
            <a:endParaRPr lang="en-US" dirty="0"/>
          </a:p>
        </p:txBody>
      </p:sp>
    </p:spTree>
    <p:extLst>
      <p:ext uri="{BB962C8B-B14F-4D97-AF65-F5344CB8AC3E}">
        <p14:creationId xmlns:p14="http://schemas.microsoft.com/office/powerpoint/2010/main" val="261208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2D79-E768-F84B-B262-A692DB98303D}"/>
              </a:ext>
            </a:extLst>
          </p:cNvPr>
          <p:cNvSpPr>
            <a:spLocks noGrp="1"/>
          </p:cNvSpPr>
          <p:nvPr>
            <p:ph type="title"/>
          </p:nvPr>
        </p:nvSpPr>
        <p:spPr/>
        <p:txBody>
          <a:bodyPr/>
          <a:lstStyle/>
          <a:p>
            <a:r>
              <a:rPr lang="en-US" dirty="0"/>
              <a:t>Congratulations! How’d it go?</a:t>
            </a:r>
          </a:p>
        </p:txBody>
      </p:sp>
      <p:sp>
        <p:nvSpPr>
          <p:cNvPr id="3" name="Content Placeholder 2">
            <a:extLst>
              <a:ext uri="{FF2B5EF4-FFF2-40B4-BE49-F238E27FC236}">
                <a16:creationId xmlns:a16="http://schemas.microsoft.com/office/drawing/2014/main" id="{C4E4E5E7-4B5C-0B44-AEE9-8845E3522DD5}"/>
              </a:ext>
            </a:extLst>
          </p:cNvPr>
          <p:cNvSpPr>
            <a:spLocks noGrp="1"/>
          </p:cNvSpPr>
          <p:nvPr>
            <p:ph idx="1"/>
          </p:nvPr>
        </p:nvSpPr>
        <p:spPr/>
        <p:txBody>
          <a:bodyPr/>
          <a:lstStyle/>
          <a:p>
            <a:r>
              <a:rPr lang="en-US" dirty="0"/>
              <a:t>What is your trust level with your partner?</a:t>
            </a:r>
          </a:p>
          <a:p>
            <a:r>
              <a:rPr lang="en-US" dirty="0"/>
              <a:t>In what ways did you feel supported? </a:t>
            </a:r>
          </a:p>
          <a:p>
            <a:pPr lvl="1"/>
            <a:r>
              <a:rPr lang="en-US" sz="2800" dirty="0"/>
              <a:t>Competence?</a:t>
            </a:r>
          </a:p>
          <a:p>
            <a:pPr lvl="1"/>
            <a:r>
              <a:rPr lang="en-US" sz="2800" dirty="0"/>
              <a:t>Belonging?</a:t>
            </a:r>
          </a:p>
          <a:p>
            <a:pPr lvl="1"/>
            <a:r>
              <a:rPr lang="en-US" sz="2800" dirty="0"/>
              <a:t>Learning?</a:t>
            </a:r>
          </a:p>
          <a:p>
            <a:pPr lvl="1"/>
            <a:r>
              <a:rPr lang="en-US" sz="2800" dirty="0"/>
              <a:t>Embodiment?</a:t>
            </a:r>
          </a:p>
        </p:txBody>
      </p:sp>
      <p:sp>
        <p:nvSpPr>
          <p:cNvPr id="4" name="Slide Number Placeholder 3">
            <a:extLst>
              <a:ext uri="{FF2B5EF4-FFF2-40B4-BE49-F238E27FC236}">
                <a16:creationId xmlns:a16="http://schemas.microsoft.com/office/drawing/2014/main" id="{284C271F-62C1-BD45-9F74-A8126B2243AB}"/>
              </a:ext>
            </a:extLst>
          </p:cNvPr>
          <p:cNvSpPr>
            <a:spLocks noGrp="1"/>
          </p:cNvSpPr>
          <p:nvPr>
            <p:ph type="sldNum" sz="quarter" idx="12"/>
          </p:nvPr>
        </p:nvSpPr>
        <p:spPr/>
        <p:txBody>
          <a:bodyPr/>
          <a:lstStyle/>
          <a:p>
            <a:fld id="{D5102B21-BC2D-A946-AC3B-395161CF74C0}" type="slidenum">
              <a:rPr lang="en-US" smtClean="0"/>
              <a:pPr/>
              <a:t>27</a:t>
            </a:fld>
            <a:endParaRPr lang="en-US" dirty="0"/>
          </a:p>
        </p:txBody>
      </p:sp>
    </p:spTree>
    <p:extLst>
      <p:ext uri="{BB962C8B-B14F-4D97-AF65-F5344CB8AC3E}">
        <p14:creationId xmlns:p14="http://schemas.microsoft.com/office/powerpoint/2010/main" val="2962398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0E56-FBCE-0345-A7E1-7FE140993A7B}"/>
              </a:ext>
            </a:extLst>
          </p:cNvPr>
          <p:cNvSpPr>
            <a:spLocks noGrp="1"/>
          </p:cNvSpPr>
          <p:nvPr>
            <p:ph type="title"/>
          </p:nvPr>
        </p:nvSpPr>
        <p:spPr/>
        <p:txBody>
          <a:bodyPr/>
          <a:lstStyle/>
          <a:p>
            <a:r>
              <a:rPr lang="en-US" dirty="0"/>
              <a:t>Uses for GROW</a:t>
            </a:r>
          </a:p>
        </p:txBody>
      </p:sp>
      <p:sp>
        <p:nvSpPr>
          <p:cNvPr id="3" name="Content Placeholder 2">
            <a:extLst>
              <a:ext uri="{FF2B5EF4-FFF2-40B4-BE49-F238E27FC236}">
                <a16:creationId xmlns:a16="http://schemas.microsoft.com/office/drawing/2014/main" id="{5357B483-A8EB-3F4E-9133-24F494AB6175}"/>
              </a:ext>
            </a:extLst>
          </p:cNvPr>
          <p:cNvSpPr>
            <a:spLocks noGrp="1"/>
          </p:cNvSpPr>
          <p:nvPr>
            <p:ph idx="1"/>
          </p:nvPr>
        </p:nvSpPr>
        <p:spPr/>
        <p:txBody>
          <a:bodyPr/>
          <a:lstStyle/>
          <a:p>
            <a:r>
              <a:rPr lang="en-US" dirty="0"/>
              <a:t>Gemba Walks: Use GROW to learn about what’s going on and help others find the way forward</a:t>
            </a:r>
          </a:p>
          <a:p>
            <a:r>
              <a:rPr lang="en-US" dirty="0"/>
              <a:t>Coach anyone who works for you</a:t>
            </a:r>
          </a:p>
          <a:p>
            <a:r>
              <a:rPr lang="en-US" dirty="0"/>
              <a:t>Coach groups</a:t>
            </a:r>
          </a:p>
          <a:p>
            <a:r>
              <a:rPr lang="en-US" dirty="0"/>
              <a:t>Coach peers</a:t>
            </a:r>
          </a:p>
          <a:p>
            <a:r>
              <a:rPr lang="en-US" dirty="0"/>
              <a:t>Coach up the organizational hierarchy to managers &amp; leaders</a:t>
            </a:r>
          </a:p>
        </p:txBody>
      </p:sp>
      <p:sp>
        <p:nvSpPr>
          <p:cNvPr id="4" name="Slide Number Placeholder 3">
            <a:extLst>
              <a:ext uri="{FF2B5EF4-FFF2-40B4-BE49-F238E27FC236}">
                <a16:creationId xmlns:a16="http://schemas.microsoft.com/office/drawing/2014/main" id="{DEC4469D-B7B2-CA40-A139-6066184B2A19}"/>
              </a:ext>
            </a:extLst>
          </p:cNvPr>
          <p:cNvSpPr>
            <a:spLocks noGrp="1"/>
          </p:cNvSpPr>
          <p:nvPr>
            <p:ph type="sldNum" sz="quarter" idx="12"/>
          </p:nvPr>
        </p:nvSpPr>
        <p:spPr/>
        <p:txBody>
          <a:bodyPr/>
          <a:lstStyle/>
          <a:p>
            <a:fld id="{D5102B21-BC2D-A946-AC3B-395161CF74C0}" type="slidenum">
              <a:rPr lang="en-US" smtClean="0"/>
              <a:pPr/>
              <a:t>28</a:t>
            </a:fld>
            <a:endParaRPr lang="en-US" dirty="0"/>
          </a:p>
        </p:txBody>
      </p:sp>
    </p:spTree>
    <p:extLst>
      <p:ext uri="{BB962C8B-B14F-4D97-AF65-F5344CB8AC3E}">
        <p14:creationId xmlns:p14="http://schemas.microsoft.com/office/powerpoint/2010/main" val="417658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4E97-0001-4B85-AB5D-319FC721A4AC}"/>
              </a:ext>
            </a:extLst>
          </p:cNvPr>
          <p:cNvSpPr>
            <a:spLocks noGrp="1"/>
          </p:cNvSpPr>
          <p:nvPr>
            <p:ph type="title"/>
          </p:nvPr>
        </p:nvSpPr>
        <p:spPr>
          <a:xfrm>
            <a:off x="838200" y="138113"/>
            <a:ext cx="10515600" cy="1325563"/>
          </a:xfrm>
        </p:spPr>
        <p:txBody>
          <a:bodyPr/>
          <a:lstStyle/>
          <a:p>
            <a:r>
              <a:rPr lang="en-US" dirty="0"/>
              <a:t>Continue your Journey!</a:t>
            </a:r>
          </a:p>
        </p:txBody>
      </p:sp>
      <p:sp>
        <p:nvSpPr>
          <p:cNvPr id="3" name="Content Placeholder 2">
            <a:extLst>
              <a:ext uri="{FF2B5EF4-FFF2-40B4-BE49-F238E27FC236}">
                <a16:creationId xmlns:a16="http://schemas.microsoft.com/office/drawing/2014/main" id="{F8700BC4-732F-40E8-A988-1A3B65CED6B9}"/>
              </a:ext>
            </a:extLst>
          </p:cNvPr>
          <p:cNvSpPr>
            <a:spLocks noGrp="1"/>
          </p:cNvSpPr>
          <p:nvPr>
            <p:ph idx="1"/>
          </p:nvPr>
        </p:nvSpPr>
        <p:spPr>
          <a:xfrm>
            <a:off x="838200" y="1127760"/>
            <a:ext cx="10515600" cy="5049203"/>
          </a:xfrm>
        </p:spPr>
        <p:txBody>
          <a:bodyPr>
            <a:normAutofit/>
          </a:bodyPr>
          <a:lstStyle/>
          <a:p>
            <a:r>
              <a:rPr lang="en-US" dirty="0"/>
              <a:t>Take a course</a:t>
            </a:r>
          </a:p>
          <a:p>
            <a:pPr lvl="1"/>
            <a:r>
              <a:rPr lang="en-US" dirty="0"/>
              <a:t>We offer a Building Resilient Teams certificate program.</a:t>
            </a:r>
          </a:p>
          <a:p>
            <a:r>
              <a:rPr lang="en-US" dirty="0"/>
              <a:t>Assess your Support IQ</a:t>
            </a:r>
          </a:p>
          <a:p>
            <a:pPr lvl="1"/>
            <a:r>
              <a:rPr lang="en-US" dirty="0"/>
              <a:t>Leadership assessment, Self assessment, Team assessment </a:t>
            </a:r>
          </a:p>
          <a:p>
            <a:r>
              <a:rPr lang="en-US" dirty="0"/>
              <a:t>Get custom training </a:t>
            </a:r>
          </a:p>
          <a:p>
            <a:pPr lvl="1"/>
            <a:r>
              <a:rPr lang="en-US" dirty="0"/>
              <a:t>We LOVE to doing custom workshops for teams! </a:t>
            </a:r>
          </a:p>
          <a:p>
            <a:r>
              <a:rPr lang="en-US" dirty="0"/>
              <a:t>We are creating a workplace where we can bring our humanity to work with us!</a:t>
            </a:r>
          </a:p>
          <a:p>
            <a:r>
              <a:rPr lang="en-US" dirty="0"/>
              <a:t>Visit </a:t>
            </a:r>
            <a:r>
              <a:rPr lang="en-US" dirty="0">
                <a:hlinkClick r:id="rId2"/>
              </a:rPr>
              <a:t>www.thriveatwork.com/lean</a:t>
            </a:r>
            <a:r>
              <a:rPr lang="en-US" dirty="0"/>
              <a:t> for presentation slides and pdf files of the materials</a:t>
            </a:r>
          </a:p>
          <a:p>
            <a:pPr lvl="1"/>
            <a:endParaRPr lang="en-US" dirty="0"/>
          </a:p>
        </p:txBody>
      </p:sp>
      <p:sp>
        <p:nvSpPr>
          <p:cNvPr id="4" name="Slide Number Placeholder 3">
            <a:extLst>
              <a:ext uri="{FF2B5EF4-FFF2-40B4-BE49-F238E27FC236}">
                <a16:creationId xmlns:a16="http://schemas.microsoft.com/office/drawing/2014/main" id="{81492495-3AC5-431B-8A74-4411721F3488}"/>
              </a:ext>
            </a:extLst>
          </p:cNvPr>
          <p:cNvSpPr>
            <a:spLocks noGrp="1"/>
          </p:cNvSpPr>
          <p:nvPr>
            <p:ph type="sldNum" sz="quarter" idx="12"/>
          </p:nvPr>
        </p:nvSpPr>
        <p:spPr/>
        <p:txBody>
          <a:bodyPr/>
          <a:lstStyle/>
          <a:p>
            <a:fld id="{D5102B21-BC2D-A946-AC3B-395161CF74C0}" type="slidenum">
              <a:rPr lang="en-US" smtClean="0"/>
              <a:pPr/>
              <a:t>29</a:t>
            </a:fld>
            <a:endParaRPr lang="en-US" dirty="0"/>
          </a:p>
        </p:txBody>
      </p:sp>
    </p:spTree>
    <p:extLst>
      <p:ext uri="{BB962C8B-B14F-4D97-AF65-F5344CB8AC3E}">
        <p14:creationId xmlns:p14="http://schemas.microsoft.com/office/powerpoint/2010/main" val="143627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6431-7EE0-2B4C-9538-8C395C108EA7}"/>
              </a:ext>
            </a:extLst>
          </p:cNvPr>
          <p:cNvSpPr>
            <a:spLocks noGrp="1"/>
          </p:cNvSpPr>
          <p:nvPr>
            <p:ph type="title"/>
          </p:nvPr>
        </p:nvSpPr>
        <p:spPr/>
        <p:txBody>
          <a:bodyPr/>
          <a:lstStyle/>
          <a:p>
            <a:r>
              <a:rPr lang="en-US" dirty="0"/>
              <a:t>What is Thrive At Work?</a:t>
            </a:r>
          </a:p>
        </p:txBody>
      </p:sp>
      <p:sp>
        <p:nvSpPr>
          <p:cNvPr id="3" name="Content Placeholder 2">
            <a:extLst>
              <a:ext uri="{FF2B5EF4-FFF2-40B4-BE49-F238E27FC236}">
                <a16:creationId xmlns:a16="http://schemas.microsoft.com/office/drawing/2014/main" id="{2ADD6D7B-B1CD-7B4C-99CA-A133FF3DFC33}"/>
              </a:ext>
            </a:extLst>
          </p:cNvPr>
          <p:cNvSpPr>
            <a:spLocks noGrp="1"/>
          </p:cNvSpPr>
          <p:nvPr>
            <p:ph idx="1"/>
          </p:nvPr>
        </p:nvSpPr>
        <p:spPr/>
        <p:txBody>
          <a:bodyPr/>
          <a:lstStyle/>
          <a:p>
            <a:r>
              <a:rPr lang="en-US" dirty="0"/>
              <a:t>We’re an organizational development company dedicated to making work a better experience for everyone involved.</a:t>
            </a:r>
          </a:p>
          <a:p>
            <a:r>
              <a:rPr lang="en-US" dirty="0"/>
              <a:t>To that end we do workshops, classes, consulting, coaching, research and invent tools.</a:t>
            </a:r>
          </a:p>
          <a:p>
            <a:r>
              <a:rPr lang="en-US" dirty="0"/>
              <a:t>Our partners include a scientist, a management expert, and a wellness/career coach.</a:t>
            </a:r>
          </a:p>
          <a:p>
            <a:r>
              <a:rPr lang="en-US" dirty="0"/>
              <a:t>We’re human-centered! Heck yes!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E1904DC-02EB-A14B-8DB1-D5F0F92F65E6}"/>
              </a:ext>
            </a:extLst>
          </p:cNvPr>
          <p:cNvSpPr>
            <a:spLocks noGrp="1"/>
          </p:cNvSpPr>
          <p:nvPr>
            <p:ph type="sldNum" sz="quarter" idx="12"/>
          </p:nvPr>
        </p:nvSpPr>
        <p:spPr/>
        <p:txBody>
          <a:bodyPr/>
          <a:lstStyle/>
          <a:p>
            <a:fld id="{D5102B21-BC2D-A946-AC3B-395161CF74C0}" type="slidenum">
              <a:rPr lang="en-US" smtClean="0"/>
              <a:pPr/>
              <a:t>3</a:t>
            </a:fld>
            <a:endParaRPr lang="en-US" dirty="0"/>
          </a:p>
        </p:txBody>
      </p:sp>
    </p:spTree>
    <p:extLst>
      <p:ext uri="{BB962C8B-B14F-4D97-AF65-F5344CB8AC3E}">
        <p14:creationId xmlns:p14="http://schemas.microsoft.com/office/powerpoint/2010/main" val="167678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82BA-6EE0-B042-B54E-5E6A64D14B15}"/>
              </a:ext>
            </a:extLst>
          </p:cNvPr>
          <p:cNvSpPr>
            <a:spLocks noGrp="1"/>
          </p:cNvSpPr>
          <p:nvPr>
            <p:ph type="title"/>
          </p:nvPr>
        </p:nvSpPr>
        <p:spPr>
          <a:xfrm>
            <a:off x="838200" y="2315223"/>
            <a:ext cx="10515600" cy="1325563"/>
          </a:xfrm>
        </p:spPr>
        <p:txBody>
          <a:bodyPr/>
          <a:lstStyle/>
          <a:p>
            <a:pPr algn="ctr"/>
            <a:r>
              <a:rPr lang="en-US" dirty="0"/>
              <a:t>We Hope This Helped Make Your Work Better!</a:t>
            </a:r>
          </a:p>
        </p:txBody>
      </p:sp>
      <p:sp>
        <p:nvSpPr>
          <p:cNvPr id="4" name="Slide Number Placeholder 3">
            <a:extLst>
              <a:ext uri="{FF2B5EF4-FFF2-40B4-BE49-F238E27FC236}">
                <a16:creationId xmlns:a16="http://schemas.microsoft.com/office/drawing/2014/main" id="{BB93DBF7-32F5-0044-9A91-386C05CC5C67}"/>
              </a:ext>
            </a:extLst>
          </p:cNvPr>
          <p:cNvSpPr>
            <a:spLocks noGrp="1"/>
          </p:cNvSpPr>
          <p:nvPr>
            <p:ph type="sldNum" sz="quarter" idx="12"/>
          </p:nvPr>
        </p:nvSpPr>
        <p:spPr/>
        <p:txBody>
          <a:bodyPr/>
          <a:lstStyle/>
          <a:p>
            <a:fld id="{D5102B21-BC2D-A946-AC3B-395161CF74C0}" type="slidenum">
              <a:rPr lang="en-US" smtClean="0"/>
              <a:pPr/>
              <a:t>30</a:t>
            </a:fld>
            <a:endParaRPr lang="en-US" dirty="0"/>
          </a:p>
        </p:txBody>
      </p:sp>
    </p:spTree>
    <p:extLst>
      <p:ext uri="{BB962C8B-B14F-4D97-AF65-F5344CB8AC3E}">
        <p14:creationId xmlns:p14="http://schemas.microsoft.com/office/powerpoint/2010/main" val="2972130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0D3C-BEEA-524C-9AA9-AEE8804217FF}"/>
              </a:ext>
            </a:extLst>
          </p:cNvPr>
          <p:cNvSpPr>
            <a:spLocks noGrp="1"/>
          </p:cNvSpPr>
          <p:nvPr>
            <p:ph type="ctrTitle"/>
          </p:nvPr>
        </p:nvSpPr>
        <p:spPr>
          <a:xfrm>
            <a:off x="699412" y="1252350"/>
            <a:ext cx="4773541" cy="4295009"/>
          </a:xfrm>
        </p:spPr>
        <p:txBody>
          <a:bodyPr>
            <a:normAutofit fontScale="90000"/>
          </a:bodyPr>
          <a:lstStyle/>
          <a:p>
            <a:r>
              <a:rPr lang="en-US" dirty="0"/>
              <a:t>THANK YOU!!</a:t>
            </a:r>
            <a:br>
              <a:rPr lang="en-US" dirty="0"/>
            </a:br>
            <a:br>
              <a:rPr lang="en-US" dirty="0"/>
            </a:br>
            <a:r>
              <a:rPr lang="en-US" sz="4000" spc="-150" dirty="0">
                <a:hlinkClick r:id="rId2">
                  <a:extLst>
                    <a:ext uri="{A12FA001-AC4F-418D-AE19-62706E023703}">
                      <ahyp:hlinkClr xmlns:ahyp="http://schemas.microsoft.com/office/drawing/2018/hyperlinkcolor" val="tx"/>
                    </a:ext>
                  </a:extLst>
                </a:hlinkClick>
              </a:rPr>
              <a:t>www.thriveatwork.com</a:t>
            </a:r>
            <a:br>
              <a:rPr lang="en-US" dirty="0"/>
            </a:br>
            <a:br>
              <a:rPr lang="en-US" dirty="0"/>
            </a:br>
            <a:r>
              <a:rPr lang="en-US" sz="3100" dirty="0">
                <a:hlinkClick r:id="rId3">
                  <a:extLst>
                    <a:ext uri="{A12FA001-AC4F-418D-AE19-62706E023703}">
                      <ahyp:hlinkClr xmlns:ahyp="http://schemas.microsoft.com/office/drawing/2018/hyperlinkcolor" val="tx"/>
                    </a:ext>
                  </a:extLst>
                </a:hlinkClick>
              </a:rPr>
              <a:t>damon@thriveatwork.com</a:t>
            </a:r>
            <a:br>
              <a:rPr lang="en-US" sz="3100" dirty="0"/>
            </a:br>
            <a:r>
              <a:rPr lang="en-US" sz="3100" dirty="0">
                <a:hlinkClick r:id="rId4">
                  <a:extLst>
                    <a:ext uri="{A12FA001-AC4F-418D-AE19-62706E023703}">
                      <ahyp:hlinkClr xmlns:ahyp="http://schemas.microsoft.com/office/drawing/2018/hyperlinkcolor" val="tx"/>
                    </a:ext>
                  </a:extLst>
                </a:hlinkClick>
              </a:rPr>
              <a:t>john@thriveatwork.com</a:t>
            </a:r>
            <a:br>
              <a:rPr lang="en-US" sz="3100" dirty="0"/>
            </a:br>
            <a:r>
              <a:rPr lang="en-US" sz="3100" dirty="0">
                <a:hlinkClick r:id="rId5">
                  <a:extLst>
                    <a:ext uri="{A12FA001-AC4F-418D-AE19-62706E023703}">
                      <ahyp:hlinkClr xmlns:ahyp="http://schemas.microsoft.com/office/drawing/2018/hyperlinkcolor" val="tx"/>
                    </a:ext>
                  </a:extLst>
                </a:hlinkClick>
              </a:rPr>
              <a:t>doric@thriveatwork.com</a:t>
            </a:r>
            <a:r>
              <a:rPr lang="en-US" sz="3100" dirty="0"/>
              <a:t> </a:t>
            </a:r>
            <a:br>
              <a:rPr lang="en-US" dirty="0"/>
            </a:br>
            <a:endParaRPr lang="en-US" dirty="0"/>
          </a:p>
        </p:txBody>
      </p:sp>
    </p:spTree>
    <p:extLst>
      <p:ext uri="{BB962C8B-B14F-4D97-AF65-F5344CB8AC3E}">
        <p14:creationId xmlns:p14="http://schemas.microsoft.com/office/powerpoint/2010/main" val="3090521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E72F-9C6D-F549-9B90-EA2720D127DF}"/>
              </a:ext>
            </a:extLst>
          </p:cNvPr>
          <p:cNvSpPr>
            <a:spLocks noGrp="1"/>
          </p:cNvSpPr>
          <p:nvPr>
            <p:ph type="title"/>
          </p:nvPr>
        </p:nvSpPr>
        <p:spPr/>
        <p:txBody>
          <a:bodyPr/>
          <a:lstStyle/>
          <a:p>
            <a:r>
              <a:rPr lang="en-US" dirty="0"/>
              <a:t>Dr. Damon Drown, Chief Scientist</a:t>
            </a:r>
          </a:p>
        </p:txBody>
      </p:sp>
      <p:sp>
        <p:nvSpPr>
          <p:cNvPr id="3" name="Content Placeholder 2">
            <a:extLst>
              <a:ext uri="{FF2B5EF4-FFF2-40B4-BE49-F238E27FC236}">
                <a16:creationId xmlns:a16="http://schemas.microsoft.com/office/drawing/2014/main" id="{A679D448-4D31-7D42-B684-22E66363943F}"/>
              </a:ext>
            </a:extLst>
          </p:cNvPr>
          <p:cNvSpPr>
            <a:spLocks noGrp="1"/>
          </p:cNvSpPr>
          <p:nvPr>
            <p:ph idx="1"/>
          </p:nvPr>
        </p:nvSpPr>
        <p:spPr>
          <a:xfrm>
            <a:off x="838200" y="1825624"/>
            <a:ext cx="5467066" cy="4101839"/>
          </a:xfrm>
        </p:spPr>
        <p:txBody>
          <a:bodyPr>
            <a:normAutofit lnSpcReduction="10000"/>
          </a:bodyPr>
          <a:lstStyle/>
          <a:p>
            <a:r>
              <a:rPr lang="en-US" dirty="0"/>
              <a:t>Passionate about helping people get better information through research</a:t>
            </a:r>
          </a:p>
          <a:p>
            <a:r>
              <a:rPr lang="en-US" dirty="0"/>
              <a:t>Was head of Leadership Evaluation at Microsoft and on the leadership research team at Amazon</a:t>
            </a:r>
          </a:p>
          <a:p>
            <a:r>
              <a:rPr lang="en-US" dirty="0"/>
              <a:t>Before that he was a professor at Portland State University</a:t>
            </a:r>
          </a:p>
          <a:p>
            <a:r>
              <a:rPr lang="en-US" dirty="0"/>
              <a:t>Just had a baby girl!</a:t>
            </a:r>
          </a:p>
          <a:p>
            <a:endParaRPr lang="en-US" dirty="0"/>
          </a:p>
        </p:txBody>
      </p:sp>
      <p:sp>
        <p:nvSpPr>
          <p:cNvPr id="4" name="Slide Number Placeholder 3">
            <a:extLst>
              <a:ext uri="{FF2B5EF4-FFF2-40B4-BE49-F238E27FC236}">
                <a16:creationId xmlns:a16="http://schemas.microsoft.com/office/drawing/2014/main" id="{058D665D-766A-4E43-B006-BBFC4124EBB1}"/>
              </a:ext>
            </a:extLst>
          </p:cNvPr>
          <p:cNvSpPr>
            <a:spLocks noGrp="1"/>
          </p:cNvSpPr>
          <p:nvPr>
            <p:ph type="sldNum" sz="quarter" idx="12"/>
          </p:nvPr>
        </p:nvSpPr>
        <p:spPr/>
        <p:txBody>
          <a:bodyPr/>
          <a:lstStyle/>
          <a:p>
            <a:fld id="{D5102B21-BC2D-A946-AC3B-395161CF74C0}" type="slidenum">
              <a:rPr lang="en-US" smtClean="0"/>
              <a:pPr/>
              <a:t>4</a:t>
            </a:fld>
            <a:endParaRPr lang="en-US" dirty="0"/>
          </a:p>
        </p:txBody>
      </p:sp>
      <p:pic>
        <p:nvPicPr>
          <p:cNvPr id="6" name="Picture 5">
            <a:extLst>
              <a:ext uri="{FF2B5EF4-FFF2-40B4-BE49-F238E27FC236}">
                <a16:creationId xmlns:a16="http://schemas.microsoft.com/office/drawing/2014/main" id="{A3A53DC6-6D7E-9D48-AE10-085F6F0D281A}"/>
              </a:ext>
            </a:extLst>
          </p:cNvPr>
          <p:cNvPicPr>
            <a:picLocks noChangeAspect="1"/>
          </p:cNvPicPr>
          <p:nvPr/>
        </p:nvPicPr>
        <p:blipFill rotWithShape="1">
          <a:blip r:embed="rId3"/>
          <a:srcRect t="20990" r="35324"/>
          <a:stretch/>
        </p:blipFill>
        <p:spPr>
          <a:xfrm rot="5400000">
            <a:off x="6665366" y="1844590"/>
            <a:ext cx="4435525" cy="4063905"/>
          </a:xfrm>
          <a:prstGeom prst="rect">
            <a:avLst/>
          </a:prstGeom>
        </p:spPr>
      </p:pic>
    </p:spTree>
    <p:extLst>
      <p:ext uri="{BB962C8B-B14F-4D97-AF65-F5344CB8AC3E}">
        <p14:creationId xmlns:p14="http://schemas.microsoft.com/office/powerpoint/2010/main" val="132158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5C93-F36F-2242-8E8A-F8D7972BB6F6}"/>
              </a:ext>
            </a:extLst>
          </p:cNvPr>
          <p:cNvSpPr>
            <a:spLocks noGrp="1"/>
          </p:cNvSpPr>
          <p:nvPr>
            <p:ph type="title"/>
          </p:nvPr>
        </p:nvSpPr>
        <p:spPr/>
        <p:txBody>
          <a:bodyPr/>
          <a:lstStyle/>
          <a:p>
            <a:r>
              <a:rPr lang="en-US" dirty="0"/>
              <a:t>Doric Olson</a:t>
            </a:r>
          </a:p>
        </p:txBody>
      </p:sp>
      <p:sp>
        <p:nvSpPr>
          <p:cNvPr id="3" name="Content Placeholder 2">
            <a:extLst>
              <a:ext uri="{FF2B5EF4-FFF2-40B4-BE49-F238E27FC236}">
                <a16:creationId xmlns:a16="http://schemas.microsoft.com/office/drawing/2014/main" id="{3AFE33D4-DAED-4741-B405-26ACDA5E81DD}"/>
              </a:ext>
            </a:extLst>
          </p:cNvPr>
          <p:cNvSpPr>
            <a:spLocks noGrp="1"/>
          </p:cNvSpPr>
          <p:nvPr>
            <p:ph idx="1"/>
          </p:nvPr>
        </p:nvSpPr>
        <p:spPr>
          <a:xfrm>
            <a:off x="838200" y="1825625"/>
            <a:ext cx="5401236" cy="4351338"/>
          </a:xfrm>
        </p:spPr>
        <p:txBody>
          <a:bodyPr/>
          <a:lstStyle/>
          <a:p>
            <a:r>
              <a:rPr lang="en-US" dirty="0"/>
              <a:t>Passionate about helping teams work better together</a:t>
            </a:r>
          </a:p>
          <a:p>
            <a:r>
              <a:rPr lang="en-US" dirty="0"/>
              <a:t>Was an executive manager at L&amp;I from 2008-2017</a:t>
            </a:r>
          </a:p>
          <a:p>
            <a:r>
              <a:rPr lang="en-US" dirty="0"/>
              <a:t>2013 recipient of the Governor’s Award for Leadership in Management</a:t>
            </a:r>
          </a:p>
          <a:p>
            <a:r>
              <a:rPr lang="en-US" dirty="0"/>
              <a:t>Loves sword fighting. Look out!</a:t>
            </a:r>
          </a:p>
        </p:txBody>
      </p:sp>
      <p:sp>
        <p:nvSpPr>
          <p:cNvPr id="4" name="Slide Number Placeholder 3">
            <a:extLst>
              <a:ext uri="{FF2B5EF4-FFF2-40B4-BE49-F238E27FC236}">
                <a16:creationId xmlns:a16="http://schemas.microsoft.com/office/drawing/2014/main" id="{6D745374-65FF-0544-B090-80B1EC00C1DD}"/>
              </a:ext>
            </a:extLst>
          </p:cNvPr>
          <p:cNvSpPr>
            <a:spLocks noGrp="1"/>
          </p:cNvSpPr>
          <p:nvPr>
            <p:ph type="sldNum" sz="quarter" idx="12"/>
          </p:nvPr>
        </p:nvSpPr>
        <p:spPr/>
        <p:txBody>
          <a:bodyPr/>
          <a:lstStyle/>
          <a:p>
            <a:fld id="{D5102B21-BC2D-A946-AC3B-395161CF74C0}" type="slidenum">
              <a:rPr lang="en-US" smtClean="0"/>
              <a:pPr/>
              <a:t>5</a:t>
            </a:fld>
            <a:endParaRPr lang="en-US" dirty="0"/>
          </a:p>
        </p:txBody>
      </p:sp>
      <p:pic>
        <p:nvPicPr>
          <p:cNvPr id="5" name="Picture 4">
            <a:extLst>
              <a:ext uri="{FF2B5EF4-FFF2-40B4-BE49-F238E27FC236}">
                <a16:creationId xmlns:a16="http://schemas.microsoft.com/office/drawing/2014/main" id="{CD259F37-44A8-514A-86BE-3EA56927C389}"/>
              </a:ext>
            </a:extLst>
          </p:cNvPr>
          <p:cNvPicPr>
            <a:picLocks noChangeAspect="1"/>
          </p:cNvPicPr>
          <p:nvPr/>
        </p:nvPicPr>
        <p:blipFill rotWithShape="1">
          <a:blip r:embed="rId2"/>
          <a:srcRect l="11735"/>
          <a:stretch/>
        </p:blipFill>
        <p:spPr>
          <a:xfrm>
            <a:off x="6628316" y="2116130"/>
            <a:ext cx="5016648" cy="3221243"/>
          </a:xfrm>
          <a:prstGeom prst="rect">
            <a:avLst/>
          </a:prstGeom>
        </p:spPr>
      </p:pic>
    </p:spTree>
    <p:extLst>
      <p:ext uri="{BB962C8B-B14F-4D97-AF65-F5344CB8AC3E}">
        <p14:creationId xmlns:p14="http://schemas.microsoft.com/office/powerpoint/2010/main" val="128047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5C93-F36F-2242-8E8A-F8D7972BB6F6}"/>
              </a:ext>
            </a:extLst>
          </p:cNvPr>
          <p:cNvSpPr>
            <a:spLocks noGrp="1"/>
          </p:cNvSpPr>
          <p:nvPr>
            <p:ph type="title"/>
          </p:nvPr>
        </p:nvSpPr>
        <p:spPr/>
        <p:txBody>
          <a:bodyPr/>
          <a:lstStyle/>
          <a:p>
            <a:r>
              <a:rPr lang="en-US" dirty="0"/>
              <a:t>John Utter</a:t>
            </a:r>
          </a:p>
        </p:txBody>
      </p:sp>
      <p:sp>
        <p:nvSpPr>
          <p:cNvPr id="3" name="Content Placeholder 2">
            <a:extLst>
              <a:ext uri="{FF2B5EF4-FFF2-40B4-BE49-F238E27FC236}">
                <a16:creationId xmlns:a16="http://schemas.microsoft.com/office/drawing/2014/main" id="{3AFE33D4-DAED-4741-B405-26ACDA5E81DD}"/>
              </a:ext>
            </a:extLst>
          </p:cNvPr>
          <p:cNvSpPr>
            <a:spLocks noGrp="1"/>
          </p:cNvSpPr>
          <p:nvPr>
            <p:ph idx="1"/>
          </p:nvPr>
        </p:nvSpPr>
        <p:spPr>
          <a:xfrm>
            <a:off x="838199" y="1825625"/>
            <a:ext cx="6283363" cy="4351338"/>
          </a:xfrm>
        </p:spPr>
        <p:txBody>
          <a:bodyPr/>
          <a:lstStyle/>
          <a:p>
            <a:r>
              <a:rPr lang="en-US" dirty="0"/>
              <a:t>Passionate about personal growth and development</a:t>
            </a:r>
          </a:p>
          <a:p>
            <a:r>
              <a:rPr lang="en-US" dirty="0"/>
              <a:t>Career &amp; wellness consultant/coach</a:t>
            </a:r>
          </a:p>
          <a:p>
            <a:r>
              <a:rPr lang="en-US" dirty="0"/>
              <a:t>Wrote career guide in Al Gore’s National Performance Review</a:t>
            </a:r>
          </a:p>
          <a:p>
            <a:r>
              <a:rPr lang="en-US" dirty="0"/>
              <a:t>Had a big record deal with a group called Bounce The Ocean – and a wicked mullet!</a:t>
            </a:r>
          </a:p>
        </p:txBody>
      </p:sp>
      <p:sp>
        <p:nvSpPr>
          <p:cNvPr id="4" name="Slide Number Placeholder 3">
            <a:extLst>
              <a:ext uri="{FF2B5EF4-FFF2-40B4-BE49-F238E27FC236}">
                <a16:creationId xmlns:a16="http://schemas.microsoft.com/office/drawing/2014/main" id="{6D745374-65FF-0544-B090-80B1EC00C1DD}"/>
              </a:ext>
            </a:extLst>
          </p:cNvPr>
          <p:cNvSpPr>
            <a:spLocks noGrp="1"/>
          </p:cNvSpPr>
          <p:nvPr>
            <p:ph type="sldNum" sz="quarter" idx="12"/>
          </p:nvPr>
        </p:nvSpPr>
        <p:spPr/>
        <p:txBody>
          <a:bodyPr/>
          <a:lstStyle/>
          <a:p>
            <a:fld id="{D5102B21-BC2D-A946-AC3B-395161CF74C0}" type="slidenum">
              <a:rPr lang="en-US" smtClean="0"/>
              <a:pPr/>
              <a:t>6</a:t>
            </a:fld>
            <a:endParaRPr lang="en-US" dirty="0"/>
          </a:p>
        </p:txBody>
      </p:sp>
      <p:pic>
        <p:nvPicPr>
          <p:cNvPr id="5" name="Content Placeholder 7">
            <a:extLst>
              <a:ext uri="{FF2B5EF4-FFF2-40B4-BE49-F238E27FC236}">
                <a16:creationId xmlns:a16="http://schemas.microsoft.com/office/drawing/2014/main" id="{86C84188-9E3A-C645-AE51-C1F07BA12F70}"/>
              </a:ext>
            </a:extLst>
          </p:cNvPr>
          <p:cNvPicPr>
            <a:picLocks noChangeAspect="1"/>
          </p:cNvPicPr>
          <p:nvPr/>
        </p:nvPicPr>
        <p:blipFill>
          <a:blip r:embed="rId3"/>
          <a:stretch>
            <a:fillRect/>
          </a:stretch>
        </p:blipFill>
        <p:spPr>
          <a:xfrm>
            <a:off x="7080618" y="1633594"/>
            <a:ext cx="4674920" cy="4351338"/>
          </a:xfrm>
          <a:prstGeom prst="rect">
            <a:avLst/>
          </a:prstGeom>
        </p:spPr>
      </p:pic>
    </p:spTree>
    <p:extLst>
      <p:ext uri="{BB962C8B-B14F-4D97-AF65-F5344CB8AC3E}">
        <p14:creationId xmlns:p14="http://schemas.microsoft.com/office/powerpoint/2010/main" val="559359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D443-1096-4C2A-AA0B-B6F2DC1AD505}"/>
              </a:ext>
            </a:extLst>
          </p:cNvPr>
          <p:cNvSpPr>
            <a:spLocks noGrp="1"/>
          </p:cNvSpPr>
          <p:nvPr>
            <p:ph type="title"/>
          </p:nvPr>
        </p:nvSpPr>
        <p:spPr/>
        <p:txBody>
          <a:bodyPr/>
          <a:lstStyle/>
          <a:p>
            <a:r>
              <a:rPr lang="en-US" dirty="0"/>
              <a:t>Session Overview</a:t>
            </a:r>
          </a:p>
        </p:txBody>
      </p:sp>
      <p:sp>
        <p:nvSpPr>
          <p:cNvPr id="3" name="Content Placeholder 2">
            <a:extLst>
              <a:ext uri="{FF2B5EF4-FFF2-40B4-BE49-F238E27FC236}">
                <a16:creationId xmlns:a16="http://schemas.microsoft.com/office/drawing/2014/main" id="{E51324BA-2BDF-4397-BAF2-DD3024316F8B}"/>
              </a:ext>
            </a:extLst>
          </p:cNvPr>
          <p:cNvSpPr>
            <a:spLocks noGrp="1"/>
          </p:cNvSpPr>
          <p:nvPr>
            <p:ph idx="1"/>
          </p:nvPr>
        </p:nvSpPr>
        <p:spPr/>
        <p:txBody>
          <a:bodyPr>
            <a:normAutofit/>
          </a:bodyPr>
          <a:lstStyle/>
          <a:p>
            <a:pPr marL="0" indent="0">
              <a:buNone/>
            </a:pPr>
            <a:r>
              <a:rPr lang="en-US" dirty="0"/>
              <a:t>The most consistent complaint we hear when someone is upset in the workplace is “They don’t care” and “They don’t listen”.</a:t>
            </a:r>
          </a:p>
        </p:txBody>
      </p:sp>
      <p:sp>
        <p:nvSpPr>
          <p:cNvPr id="4" name="Slide Number Placeholder 3">
            <a:extLst>
              <a:ext uri="{FF2B5EF4-FFF2-40B4-BE49-F238E27FC236}">
                <a16:creationId xmlns:a16="http://schemas.microsoft.com/office/drawing/2014/main" id="{20C54ACD-0C2E-42A0-B2F4-732DB391204B}"/>
              </a:ext>
            </a:extLst>
          </p:cNvPr>
          <p:cNvSpPr>
            <a:spLocks noGrp="1"/>
          </p:cNvSpPr>
          <p:nvPr>
            <p:ph type="sldNum" sz="quarter" idx="12"/>
          </p:nvPr>
        </p:nvSpPr>
        <p:spPr/>
        <p:txBody>
          <a:bodyPr/>
          <a:lstStyle/>
          <a:p>
            <a:fld id="{D5102B21-BC2D-A946-AC3B-395161CF74C0}" type="slidenum">
              <a:rPr lang="en-US" smtClean="0"/>
              <a:pPr/>
              <a:t>7</a:t>
            </a:fld>
            <a:endParaRPr lang="en-US" dirty="0"/>
          </a:p>
        </p:txBody>
      </p:sp>
    </p:spTree>
    <p:extLst>
      <p:ext uri="{BB962C8B-B14F-4D97-AF65-F5344CB8AC3E}">
        <p14:creationId xmlns:p14="http://schemas.microsoft.com/office/powerpoint/2010/main" val="138405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FE3E1-9211-D14D-A4BC-9E03BD61BFFC}"/>
              </a:ext>
            </a:extLst>
          </p:cNvPr>
          <p:cNvSpPr>
            <a:spLocks noGrp="1"/>
          </p:cNvSpPr>
          <p:nvPr>
            <p:ph type="title"/>
          </p:nvPr>
        </p:nvSpPr>
        <p:spPr/>
        <p:txBody>
          <a:bodyPr/>
          <a:lstStyle/>
          <a:p>
            <a:r>
              <a:rPr lang="en-US" dirty="0"/>
              <a:t>Our Study	</a:t>
            </a:r>
          </a:p>
        </p:txBody>
      </p:sp>
      <p:sp>
        <p:nvSpPr>
          <p:cNvPr id="3" name="Content Placeholder 2">
            <a:extLst>
              <a:ext uri="{FF2B5EF4-FFF2-40B4-BE49-F238E27FC236}">
                <a16:creationId xmlns:a16="http://schemas.microsoft.com/office/drawing/2014/main" id="{7EBBBF57-AC3D-6547-9165-910EA0F55775}"/>
              </a:ext>
            </a:extLst>
          </p:cNvPr>
          <p:cNvSpPr>
            <a:spLocks noGrp="1"/>
          </p:cNvSpPr>
          <p:nvPr>
            <p:ph idx="1"/>
          </p:nvPr>
        </p:nvSpPr>
        <p:spPr/>
        <p:txBody>
          <a:bodyPr/>
          <a:lstStyle/>
          <a:p>
            <a:pPr marL="0" indent="0">
              <a:buNone/>
            </a:pPr>
            <a:r>
              <a:rPr lang="en-US" dirty="0"/>
              <a:t>We did a quantitative study of over 1200 people internationally. It turns out that people need four basic things from their managers and people around them:</a:t>
            </a:r>
          </a:p>
          <a:p>
            <a:r>
              <a:rPr lang="en-US" b="1" dirty="0"/>
              <a:t>Competence support</a:t>
            </a:r>
            <a:r>
              <a:rPr lang="en-US" dirty="0"/>
              <a:t>: Help getting the work done right</a:t>
            </a:r>
          </a:p>
          <a:p>
            <a:r>
              <a:rPr lang="en-US" b="1" dirty="0"/>
              <a:t>Belonging support</a:t>
            </a:r>
            <a:r>
              <a:rPr lang="en-US" dirty="0"/>
              <a:t>: Being acknowledged, inclusion</a:t>
            </a:r>
          </a:p>
          <a:p>
            <a:r>
              <a:rPr lang="en-US" b="1" dirty="0"/>
              <a:t>Learning support</a:t>
            </a:r>
            <a:r>
              <a:rPr lang="en-US" dirty="0"/>
              <a:t>: Shared growth &amp; discovery</a:t>
            </a:r>
          </a:p>
          <a:p>
            <a:r>
              <a:rPr lang="en-US" b="1" dirty="0"/>
              <a:t>Embodiment</a:t>
            </a:r>
            <a:r>
              <a:rPr lang="en-US" dirty="0"/>
              <a:t>: Integrity, responsibility, walk=talk</a:t>
            </a:r>
          </a:p>
          <a:p>
            <a:pPr marL="0" indent="0">
              <a:buNone/>
            </a:pPr>
            <a:r>
              <a:rPr lang="en-US" dirty="0"/>
              <a:t>All of the above </a:t>
            </a:r>
            <a:r>
              <a:rPr lang="en-US" dirty="0">
                <a:highlight>
                  <a:srgbClr val="FFFF00"/>
                </a:highlight>
              </a:rPr>
              <a:t>build trust </a:t>
            </a:r>
            <a:r>
              <a:rPr lang="en-US" dirty="0"/>
              <a:t>in different ways.</a:t>
            </a:r>
          </a:p>
        </p:txBody>
      </p:sp>
      <p:sp>
        <p:nvSpPr>
          <p:cNvPr id="4" name="Slide Number Placeholder 3">
            <a:extLst>
              <a:ext uri="{FF2B5EF4-FFF2-40B4-BE49-F238E27FC236}">
                <a16:creationId xmlns:a16="http://schemas.microsoft.com/office/drawing/2014/main" id="{C9E1FC4A-EAC0-464C-B712-641D7F811AC7}"/>
              </a:ext>
            </a:extLst>
          </p:cNvPr>
          <p:cNvSpPr>
            <a:spLocks noGrp="1"/>
          </p:cNvSpPr>
          <p:nvPr>
            <p:ph type="sldNum" sz="quarter" idx="12"/>
          </p:nvPr>
        </p:nvSpPr>
        <p:spPr/>
        <p:txBody>
          <a:bodyPr/>
          <a:lstStyle/>
          <a:p>
            <a:fld id="{D5102B21-BC2D-A946-AC3B-395161CF74C0}" type="slidenum">
              <a:rPr lang="en-US" smtClean="0"/>
              <a:pPr/>
              <a:t>8</a:t>
            </a:fld>
            <a:endParaRPr lang="en-US" dirty="0"/>
          </a:p>
        </p:txBody>
      </p:sp>
    </p:spTree>
    <p:extLst>
      <p:ext uri="{BB962C8B-B14F-4D97-AF65-F5344CB8AC3E}">
        <p14:creationId xmlns:p14="http://schemas.microsoft.com/office/powerpoint/2010/main" val="259754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FE3E1-9211-D14D-A4BC-9E03BD61BFFC}"/>
              </a:ext>
            </a:extLst>
          </p:cNvPr>
          <p:cNvSpPr>
            <a:spLocks noGrp="1"/>
          </p:cNvSpPr>
          <p:nvPr>
            <p:ph type="title"/>
          </p:nvPr>
        </p:nvSpPr>
        <p:spPr/>
        <p:txBody>
          <a:bodyPr/>
          <a:lstStyle/>
          <a:p>
            <a:r>
              <a:rPr lang="en-US" dirty="0"/>
              <a:t>Our Study &amp; GROW Coaching</a:t>
            </a:r>
          </a:p>
        </p:txBody>
      </p:sp>
      <p:sp>
        <p:nvSpPr>
          <p:cNvPr id="3" name="Content Placeholder 2">
            <a:extLst>
              <a:ext uri="{FF2B5EF4-FFF2-40B4-BE49-F238E27FC236}">
                <a16:creationId xmlns:a16="http://schemas.microsoft.com/office/drawing/2014/main" id="{7EBBBF57-AC3D-6547-9165-910EA0F55775}"/>
              </a:ext>
            </a:extLst>
          </p:cNvPr>
          <p:cNvSpPr>
            <a:spLocks noGrp="1"/>
          </p:cNvSpPr>
          <p:nvPr>
            <p:ph idx="1"/>
          </p:nvPr>
        </p:nvSpPr>
        <p:spPr/>
        <p:txBody>
          <a:bodyPr/>
          <a:lstStyle/>
          <a:p>
            <a:r>
              <a:rPr lang="en-US" dirty="0"/>
              <a:t>What we love about GROW is that it helps with all four of these needs.</a:t>
            </a:r>
          </a:p>
          <a:p>
            <a:r>
              <a:rPr lang="en-US" dirty="0"/>
              <a:t>GROW helps people </a:t>
            </a:r>
            <a:r>
              <a:rPr lang="en-US" b="1" dirty="0"/>
              <a:t>embody</a:t>
            </a:r>
            <a:r>
              <a:rPr lang="en-US" dirty="0"/>
              <a:t> their goals through a mutual process that builds </a:t>
            </a:r>
            <a:r>
              <a:rPr lang="en-US" b="1" dirty="0"/>
              <a:t>competence</a:t>
            </a:r>
            <a:r>
              <a:rPr lang="en-US" dirty="0"/>
              <a:t>, </a:t>
            </a:r>
            <a:r>
              <a:rPr lang="en-US" b="1" dirty="0"/>
              <a:t>belonging</a:t>
            </a:r>
            <a:r>
              <a:rPr lang="en-US" dirty="0"/>
              <a:t>, and </a:t>
            </a:r>
            <a:r>
              <a:rPr lang="en-US" b="1" dirty="0"/>
              <a:t>learning</a:t>
            </a:r>
            <a:r>
              <a:rPr lang="en-US" dirty="0"/>
              <a:t> for both parties.</a:t>
            </a:r>
          </a:p>
          <a:p>
            <a:r>
              <a:rPr lang="en-US" dirty="0"/>
              <a:t>When people truly </a:t>
            </a:r>
            <a:r>
              <a:rPr lang="en-US" b="1" dirty="0"/>
              <a:t>embody</a:t>
            </a:r>
            <a:r>
              <a:rPr lang="en-US" dirty="0"/>
              <a:t> their goals you can’t stop them. You don’t have to </a:t>
            </a:r>
            <a:r>
              <a:rPr lang="en-US" i="1" dirty="0"/>
              <a:t>hold</a:t>
            </a:r>
            <a:r>
              <a:rPr lang="en-US" dirty="0"/>
              <a:t> them accountable, they are self-accountable!</a:t>
            </a:r>
          </a:p>
        </p:txBody>
      </p:sp>
      <p:sp>
        <p:nvSpPr>
          <p:cNvPr id="4" name="Slide Number Placeholder 3">
            <a:extLst>
              <a:ext uri="{FF2B5EF4-FFF2-40B4-BE49-F238E27FC236}">
                <a16:creationId xmlns:a16="http://schemas.microsoft.com/office/drawing/2014/main" id="{C9E1FC4A-EAC0-464C-B712-641D7F811AC7}"/>
              </a:ext>
            </a:extLst>
          </p:cNvPr>
          <p:cNvSpPr>
            <a:spLocks noGrp="1"/>
          </p:cNvSpPr>
          <p:nvPr>
            <p:ph type="sldNum" sz="quarter" idx="12"/>
          </p:nvPr>
        </p:nvSpPr>
        <p:spPr/>
        <p:txBody>
          <a:bodyPr/>
          <a:lstStyle/>
          <a:p>
            <a:fld id="{D5102B21-BC2D-A946-AC3B-395161CF74C0}" type="slidenum">
              <a:rPr lang="en-US" smtClean="0"/>
              <a:pPr/>
              <a:t>9</a:t>
            </a:fld>
            <a:endParaRPr lang="en-US" dirty="0"/>
          </a:p>
        </p:txBody>
      </p:sp>
    </p:spTree>
    <p:extLst>
      <p:ext uri="{BB962C8B-B14F-4D97-AF65-F5344CB8AC3E}">
        <p14:creationId xmlns:p14="http://schemas.microsoft.com/office/powerpoint/2010/main" val="1875173631"/>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55F51"/>
      </a:dk2>
      <a:lt2>
        <a:srgbClr val="E3DED1"/>
      </a:lt2>
      <a:accent1>
        <a:srgbClr val="549E39"/>
      </a:accent1>
      <a:accent2>
        <a:srgbClr val="8AB833"/>
      </a:accent2>
      <a:accent3>
        <a:srgbClr val="AFB826"/>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34880</TotalTime>
  <Words>1356</Words>
  <Application>Microsoft Macintosh PowerPoint</Application>
  <PresentationFormat>Widescreen</PresentationFormat>
  <Paragraphs>202</Paragraphs>
  <Slides>31</Slides>
  <Notes>16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Optima</vt:lpstr>
      <vt:lpstr>Office Theme</vt:lpstr>
      <vt:lpstr>Help People GROW  LEAN 2019 </vt:lpstr>
      <vt:lpstr>What we’re going to do </vt:lpstr>
      <vt:lpstr>What is Thrive At Work?</vt:lpstr>
      <vt:lpstr>Dr. Damon Drown, Chief Scientist</vt:lpstr>
      <vt:lpstr>Doric Olson</vt:lpstr>
      <vt:lpstr>John Utter</vt:lpstr>
      <vt:lpstr>Session Overview</vt:lpstr>
      <vt:lpstr>Our Study </vt:lpstr>
      <vt:lpstr>Our Study &amp; GROW Coaching</vt:lpstr>
      <vt:lpstr>Warm-Up Instructions</vt:lpstr>
      <vt:lpstr>Warm-Up Instructions</vt:lpstr>
      <vt:lpstr>Warm-Up Instructions</vt:lpstr>
      <vt:lpstr>Warm-Up Example</vt:lpstr>
      <vt:lpstr>Warm Up Exercise. Let’s Do It!</vt:lpstr>
      <vt:lpstr>How Did the Warm Up Go?</vt:lpstr>
      <vt:lpstr>Moving Forward</vt:lpstr>
      <vt:lpstr>GROW Coaching Instruction</vt:lpstr>
      <vt:lpstr>Your Coaching Tools </vt:lpstr>
      <vt:lpstr>Four Stages of GROW </vt:lpstr>
      <vt:lpstr>GROW Coaching Example</vt:lpstr>
      <vt:lpstr>What Does the Coach do?</vt:lpstr>
      <vt:lpstr>GROW Is A Journey</vt:lpstr>
      <vt:lpstr>GROW is Really Strong in the Unknown</vt:lpstr>
      <vt:lpstr>The GROW Coaching Exercise</vt:lpstr>
      <vt:lpstr>Your Turn! </vt:lpstr>
      <vt:lpstr>Coaches, Remember...</vt:lpstr>
      <vt:lpstr>Congratulations! How’d it go?</vt:lpstr>
      <vt:lpstr>Uses for GROW</vt:lpstr>
      <vt:lpstr>Continue your Journey!</vt:lpstr>
      <vt:lpstr>We Hope This Helped Make Your Work Better!</vt:lpstr>
      <vt:lpstr>THANK YOU!!  www.thriveatwork.com  damon@thriveatwork.com john@thriveatwork.com doric@thriveatwork.com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Doric Olson</cp:lastModifiedBy>
  <cp:revision>141</cp:revision>
  <cp:lastPrinted>2019-09-17T14:28:48Z</cp:lastPrinted>
  <dcterms:created xsi:type="dcterms:W3CDTF">2019-09-03T23:04:20Z</dcterms:created>
  <dcterms:modified xsi:type="dcterms:W3CDTF">2019-10-08T00:13:50Z</dcterms:modified>
</cp:coreProperties>
</file>